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8" r:id="rId1"/>
  </p:sldMasterIdLst>
  <p:notesMasterIdLst>
    <p:notesMasterId r:id="rId31"/>
  </p:notesMasterIdLst>
  <p:handoutMasterIdLst>
    <p:handoutMasterId r:id="rId32"/>
  </p:handoutMasterIdLst>
  <p:sldIdLst>
    <p:sldId id="256" r:id="rId2"/>
    <p:sldId id="321" r:id="rId3"/>
    <p:sldId id="338" r:id="rId4"/>
    <p:sldId id="331" r:id="rId5"/>
    <p:sldId id="339" r:id="rId6"/>
    <p:sldId id="305" r:id="rId7"/>
    <p:sldId id="308" r:id="rId8"/>
    <p:sldId id="309" r:id="rId9"/>
    <p:sldId id="311" r:id="rId10"/>
    <p:sldId id="312" r:id="rId11"/>
    <p:sldId id="332" r:id="rId12"/>
    <p:sldId id="334" r:id="rId13"/>
    <p:sldId id="335" r:id="rId14"/>
    <p:sldId id="314" r:id="rId15"/>
    <p:sldId id="317" r:id="rId16"/>
    <p:sldId id="318" r:id="rId17"/>
    <p:sldId id="319" r:id="rId18"/>
    <p:sldId id="322" r:id="rId19"/>
    <p:sldId id="323" r:id="rId20"/>
    <p:sldId id="342" r:id="rId21"/>
    <p:sldId id="324" r:id="rId22"/>
    <p:sldId id="337" r:id="rId23"/>
    <p:sldId id="336" r:id="rId24"/>
    <p:sldId id="325" r:id="rId25"/>
    <p:sldId id="326" r:id="rId26"/>
    <p:sldId id="327" r:id="rId27"/>
    <p:sldId id="328" r:id="rId28"/>
    <p:sldId id="329" r:id="rId29"/>
    <p:sldId id="330" r:id="rId3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0"/>
      </p:ext>
    </p:extLst>
  </p:showPr>
  <p:clrMru>
    <a:srgbClr val="A42C2F"/>
    <a:srgbClr val="CD4346"/>
    <a:srgbClr val="5E3435"/>
    <a:srgbClr val="820000"/>
    <a:srgbClr val="70222F"/>
    <a:srgbClr val="7C1627"/>
    <a:srgbClr val="FFFF66"/>
    <a:srgbClr val="FFCC00"/>
    <a:srgbClr val="00CC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39" autoAdjust="0"/>
    <p:restoredTop sz="92969" autoAdjust="0"/>
  </p:normalViewPr>
  <p:slideViewPr>
    <p:cSldViewPr>
      <p:cViewPr>
        <p:scale>
          <a:sx n="50" d="100"/>
          <a:sy n="50" d="100"/>
        </p:scale>
        <p:origin x="-1962" y="-47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el-GR" altLang="el-GR"/>
          </a:p>
        </p:txBody>
      </p:sp>
      <p:sp>
        <p:nvSpPr>
          <p:cNvPr id="1536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el-GR" altLang="el-GR"/>
          </a:p>
        </p:txBody>
      </p:sp>
      <p:sp>
        <p:nvSpPr>
          <p:cNvPr id="1536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endParaRPr lang="el-GR" altLang="el-GR"/>
          </a:p>
        </p:txBody>
      </p:sp>
      <p:sp>
        <p:nvSpPr>
          <p:cNvPr id="1536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6B353989-B37D-4CAC-AE7F-54F8FD432D2A}" type="slidenum">
              <a:rPr lang="el-GR" altLang="el-GR"/>
              <a:pPr/>
              <a:t>‹#›</a:t>
            </a:fld>
            <a:endParaRPr lang="el-GR" altLang="el-GR"/>
          </a:p>
        </p:txBody>
      </p:sp>
    </p:spTree>
    <p:extLst>
      <p:ext uri="{BB962C8B-B14F-4D97-AF65-F5344CB8AC3E}">
        <p14:creationId xmlns:p14="http://schemas.microsoft.com/office/powerpoint/2010/main" xmlns="" val="20150701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el-GR" altLang="el-GR"/>
          </a:p>
        </p:txBody>
      </p:sp>
      <p:sp>
        <p:nvSpPr>
          <p:cNvPr id="17411"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el-GR" altLang="el-GR"/>
          </a:p>
        </p:txBody>
      </p:sp>
      <p:sp>
        <p:nvSpPr>
          <p:cNvPr id="17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17413"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l-GR" altLang="el-GR" smtClean="0"/>
              <a:t>Κάντε κλικ για να επεξεργαστείτε το στυλ κειμένου του υποδείγματος</a:t>
            </a:r>
          </a:p>
          <a:p>
            <a:pPr lvl="1"/>
            <a:r>
              <a:rPr lang="el-GR" altLang="el-GR" smtClean="0"/>
              <a:t>Δευτέρου επιπέδου</a:t>
            </a:r>
          </a:p>
          <a:p>
            <a:pPr lvl="2"/>
            <a:r>
              <a:rPr lang="el-GR" altLang="el-GR" smtClean="0"/>
              <a:t>Τρίτου επιπέδου</a:t>
            </a:r>
          </a:p>
          <a:p>
            <a:pPr lvl="3"/>
            <a:r>
              <a:rPr lang="el-GR" altLang="el-GR" smtClean="0"/>
              <a:t>Τέταρτου επιπέδου</a:t>
            </a:r>
          </a:p>
          <a:p>
            <a:pPr lvl="4"/>
            <a:r>
              <a:rPr lang="el-GR" altLang="el-GR" smtClean="0"/>
              <a:t>Πέμπτου επιπέδου</a:t>
            </a:r>
          </a:p>
        </p:txBody>
      </p:sp>
      <p:sp>
        <p:nvSpPr>
          <p:cNvPr id="17414"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endParaRPr lang="el-GR" altLang="el-GR"/>
          </a:p>
        </p:txBody>
      </p:sp>
      <p:sp>
        <p:nvSpPr>
          <p:cNvPr id="17415"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8B76B0FA-1A9F-490B-B9BE-0A41F08CF9C1}" type="slidenum">
              <a:rPr lang="el-GR" altLang="el-GR"/>
              <a:pPr/>
              <a:t>‹#›</a:t>
            </a:fld>
            <a:endParaRPr lang="el-GR" altLang="el-GR"/>
          </a:p>
        </p:txBody>
      </p:sp>
    </p:spTree>
    <p:extLst>
      <p:ext uri="{BB962C8B-B14F-4D97-AF65-F5344CB8AC3E}">
        <p14:creationId xmlns:p14="http://schemas.microsoft.com/office/powerpoint/2010/main" xmlns="" val="40829366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mn-ea"/>
        <a:cs typeface="+mn-cs"/>
      </a:defRPr>
    </a:lvl1pPr>
    <a:lvl2pPr marL="457200" algn="l" rtl="0" fontAlgn="base">
      <a:spcBef>
        <a:spcPct val="30000"/>
      </a:spcBef>
      <a:spcAft>
        <a:spcPct val="0"/>
      </a:spcAft>
      <a:defRPr kumimoji="1" sz="1200" kern="1200">
        <a:solidFill>
          <a:schemeClr val="tx1"/>
        </a:solidFill>
        <a:latin typeface="Times New Roman" pitchFamily="18" charset="0"/>
        <a:ea typeface="+mn-ea"/>
        <a:cs typeface="+mn-cs"/>
      </a:defRPr>
    </a:lvl2pPr>
    <a:lvl3pPr marL="914400" algn="l" rtl="0" fontAlgn="base">
      <a:spcBef>
        <a:spcPct val="30000"/>
      </a:spcBef>
      <a:spcAft>
        <a:spcPct val="0"/>
      </a:spcAft>
      <a:defRPr kumimoji="1" sz="1200" kern="1200">
        <a:solidFill>
          <a:schemeClr val="tx1"/>
        </a:solidFill>
        <a:latin typeface="Times New Roman" pitchFamily="18" charset="0"/>
        <a:ea typeface="+mn-ea"/>
        <a:cs typeface="+mn-cs"/>
      </a:defRPr>
    </a:lvl3pPr>
    <a:lvl4pPr marL="1371600" algn="l" rtl="0" fontAlgn="base">
      <a:spcBef>
        <a:spcPct val="30000"/>
      </a:spcBef>
      <a:spcAft>
        <a:spcPct val="0"/>
      </a:spcAft>
      <a:defRPr kumimoji="1" sz="1200" kern="1200">
        <a:solidFill>
          <a:schemeClr val="tx1"/>
        </a:solidFill>
        <a:latin typeface="Times New Roman" pitchFamily="18" charset="0"/>
        <a:ea typeface="+mn-ea"/>
        <a:cs typeface="+mn-cs"/>
      </a:defRPr>
    </a:lvl4pPr>
    <a:lvl5pPr marL="1828800" algn="l" rtl="0" fontAlgn="base">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09570" name="Rectangle 2"/>
          <p:cNvSpPr>
            <a:spLocks noGrp="1" noChangeArrowheads="1"/>
          </p:cNvSpPr>
          <p:nvPr>
            <p:ph type="ctrTitle"/>
          </p:nvPr>
        </p:nvSpPr>
        <p:spPr>
          <a:xfrm>
            <a:off x="647700" y="1447800"/>
            <a:ext cx="7848600" cy="1295400"/>
          </a:xfrm>
        </p:spPr>
        <p:txBody>
          <a:bodyPr/>
          <a:lstStyle>
            <a:lvl1pPr algn="ctr">
              <a:defRPr/>
            </a:lvl1pPr>
          </a:lstStyle>
          <a:p>
            <a:pPr lvl="0"/>
            <a:r>
              <a:rPr lang="el-GR" altLang="el-GR" noProof="0" smtClean="0"/>
              <a:t>Στυλ κύριου τίτλου</a:t>
            </a:r>
          </a:p>
        </p:txBody>
      </p:sp>
      <p:sp>
        <p:nvSpPr>
          <p:cNvPr id="109571" name="Rectangle 3"/>
          <p:cNvSpPr>
            <a:spLocks noGrp="1" noChangeArrowheads="1"/>
          </p:cNvSpPr>
          <p:nvPr>
            <p:ph type="subTitle" idx="1"/>
          </p:nvPr>
        </p:nvSpPr>
        <p:spPr>
          <a:xfrm>
            <a:off x="533400" y="3048000"/>
            <a:ext cx="8077200" cy="635000"/>
          </a:xfrm>
        </p:spPr>
        <p:txBody>
          <a:bodyPr/>
          <a:lstStyle>
            <a:lvl1pPr marL="0" indent="0" algn="ctr">
              <a:buFontTx/>
              <a:buNone/>
              <a:defRPr sz="3600"/>
            </a:lvl1pPr>
          </a:lstStyle>
          <a:p>
            <a:pPr lvl="0"/>
            <a:r>
              <a:rPr lang="el-GR" altLang="el-GR" noProof="0" smtClean="0"/>
              <a:t>Στυλ κύριου υπότιτλου</a:t>
            </a:r>
          </a:p>
        </p:txBody>
      </p:sp>
      <p:sp>
        <p:nvSpPr>
          <p:cNvPr id="109572" name="Rectangle 4"/>
          <p:cNvSpPr>
            <a:spLocks noGrp="1" noChangeArrowheads="1"/>
          </p:cNvSpPr>
          <p:nvPr>
            <p:ph type="dt" sz="half" idx="2"/>
          </p:nvPr>
        </p:nvSpPr>
        <p:spPr/>
        <p:txBody>
          <a:bodyPr/>
          <a:lstStyle>
            <a:lvl1pPr>
              <a:defRPr b="0">
                <a:latin typeface="+mn-lt"/>
              </a:defRPr>
            </a:lvl1pPr>
          </a:lstStyle>
          <a:p>
            <a:endParaRPr lang="el-GR" altLang="el-GR"/>
          </a:p>
        </p:txBody>
      </p:sp>
      <p:sp>
        <p:nvSpPr>
          <p:cNvPr id="109573" name="Rectangle 5"/>
          <p:cNvSpPr>
            <a:spLocks noGrp="1" noChangeArrowheads="1"/>
          </p:cNvSpPr>
          <p:nvPr>
            <p:ph type="ftr" sz="quarter" idx="3"/>
          </p:nvPr>
        </p:nvSpPr>
        <p:spPr/>
        <p:txBody>
          <a:bodyPr/>
          <a:lstStyle>
            <a:lvl1pPr>
              <a:defRPr b="0">
                <a:latin typeface="+mn-lt"/>
              </a:defRPr>
            </a:lvl1pPr>
          </a:lstStyle>
          <a:p>
            <a:endParaRPr lang="el-GR" altLang="el-GR"/>
          </a:p>
        </p:txBody>
      </p:sp>
      <p:sp>
        <p:nvSpPr>
          <p:cNvPr id="109574" name="Rectangle 6"/>
          <p:cNvSpPr>
            <a:spLocks noGrp="1" noChangeArrowheads="1"/>
          </p:cNvSpPr>
          <p:nvPr>
            <p:ph type="sldNum" sz="quarter" idx="4"/>
          </p:nvPr>
        </p:nvSpPr>
        <p:spPr/>
        <p:txBody>
          <a:bodyPr/>
          <a:lstStyle>
            <a:lvl1pPr>
              <a:defRPr b="0">
                <a:latin typeface="+mn-lt"/>
              </a:defRPr>
            </a:lvl1pPr>
          </a:lstStyle>
          <a:p>
            <a:fld id="{695B628A-06BF-4582-90F6-76595566916C}" type="slidenum">
              <a:rPr lang="el-GR" altLang="el-GR"/>
              <a:pPr/>
              <a:t>‹#›</a:t>
            </a:fld>
            <a:endParaRPr lang="el-GR" altLang="el-G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a:defRPr/>
            </a:lvl1pPr>
          </a:lstStyle>
          <a:p>
            <a:endParaRPr lang="el-GR" altLang="el-GR"/>
          </a:p>
        </p:txBody>
      </p:sp>
      <p:sp>
        <p:nvSpPr>
          <p:cNvPr id="5" name="Θέση υποσέλιδου 4"/>
          <p:cNvSpPr>
            <a:spLocks noGrp="1"/>
          </p:cNvSpPr>
          <p:nvPr>
            <p:ph type="ftr" sz="quarter" idx="11"/>
          </p:nvPr>
        </p:nvSpPr>
        <p:spPr/>
        <p:txBody>
          <a:bodyPr/>
          <a:lstStyle>
            <a:lvl1pPr>
              <a:defRPr/>
            </a:lvl1pPr>
          </a:lstStyle>
          <a:p>
            <a:endParaRPr lang="el-GR" altLang="el-GR"/>
          </a:p>
        </p:txBody>
      </p:sp>
      <p:sp>
        <p:nvSpPr>
          <p:cNvPr id="6" name="Θέση αριθμού διαφάνειας 5"/>
          <p:cNvSpPr>
            <a:spLocks noGrp="1"/>
          </p:cNvSpPr>
          <p:nvPr>
            <p:ph type="sldNum" sz="quarter" idx="12"/>
          </p:nvPr>
        </p:nvSpPr>
        <p:spPr/>
        <p:txBody>
          <a:bodyPr/>
          <a:lstStyle>
            <a:lvl1pPr>
              <a:defRPr/>
            </a:lvl1pPr>
          </a:lstStyle>
          <a:p>
            <a:fld id="{26C49A2F-604B-4CC2-8845-740EA50CF151}" type="slidenum">
              <a:rPr lang="el-GR" altLang="el-GR"/>
              <a:pPr/>
              <a:t>‹#›</a:t>
            </a:fld>
            <a:endParaRPr lang="el-GR" altLang="el-GR"/>
          </a:p>
        </p:txBody>
      </p:sp>
    </p:spTree>
    <p:extLst>
      <p:ext uri="{BB962C8B-B14F-4D97-AF65-F5344CB8AC3E}">
        <p14:creationId xmlns:p14="http://schemas.microsoft.com/office/powerpoint/2010/main" xmlns="" val="85052624"/>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515100" y="685800"/>
            <a:ext cx="2019300" cy="5715000"/>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685800"/>
            <a:ext cx="5905500" cy="5715000"/>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a:defRPr/>
            </a:lvl1pPr>
          </a:lstStyle>
          <a:p>
            <a:endParaRPr lang="el-GR" altLang="el-GR"/>
          </a:p>
        </p:txBody>
      </p:sp>
      <p:sp>
        <p:nvSpPr>
          <p:cNvPr id="5" name="Θέση υποσέλιδου 4"/>
          <p:cNvSpPr>
            <a:spLocks noGrp="1"/>
          </p:cNvSpPr>
          <p:nvPr>
            <p:ph type="ftr" sz="quarter" idx="11"/>
          </p:nvPr>
        </p:nvSpPr>
        <p:spPr/>
        <p:txBody>
          <a:bodyPr/>
          <a:lstStyle>
            <a:lvl1pPr>
              <a:defRPr/>
            </a:lvl1pPr>
          </a:lstStyle>
          <a:p>
            <a:endParaRPr lang="el-GR" altLang="el-GR"/>
          </a:p>
        </p:txBody>
      </p:sp>
      <p:sp>
        <p:nvSpPr>
          <p:cNvPr id="6" name="Θέση αριθμού διαφάνειας 5"/>
          <p:cNvSpPr>
            <a:spLocks noGrp="1"/>
          </p:cNvSpPr>
          <p:nvPr>
            <p:ph type="sldNum" sz="quarter" idx="12"/>
          </p:nvPr>
        </p:nvSpPr>
        <p:spPr/>
        <p:txBody>
          <a:bodyPr/>
          <a:lstStyle>
            <a:lvl1pPr>
              <a:defRPr/>
            </a:lvl1pPr>
          </a:lstStyle>
          <a:p>
            <a:fld id="{8D50A859-2638-4168-AEF1-19F9DC2B51CE}" type="slidenum">
              <a:rPr lang="el-GR" altLang="el-GR"/>
              <a:pPr/>
              <a:t>‹#›</a:t>
            </a:fld>
            <a:endParaRPr lang="el-GR" altLang="el-GR"/>
          </a:p>
        </p:txBody>
      </p:sp>
    </p:spTree>
    <p:extLst>
      <p:ext uri="{BB962C8B-B14F-4D97-AF65-F5344CB8AC3E}">
        <p14:creationId xmlns:p14="http://schemas.microsoft.com/office/powerpoint/2010/main" xmlns="" val="899668931"/>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a:defRPr/>
            </a:lvl1pPr>
          </a:lstStyle>
          <a:p>
            <a:endParaRPr lang="el-GR" altLang="el-GR"/>
          </a:p>
        </p:txBody>
      </p:sp>
      <p:sp>
        <p:nvSpPr>
          <p:cNvPr id="5" name="Θέση υποσέλιδου 4"/>
          <p:cNvSpPr>
            <a:spLocks noGrp="1"/>
          </p:cNvSpPr>
          <p:nvPr>
            <p:ph type="ftr" sz="quarter" idx="11"/>
          </p:nvPr>
        </p:nvSpPr>
        <p:spPr/>
        <p:txBody>
          <a:bodyPr/>
          <a:lstStyle>
            <a:lvl1pPr>
              <a:defRPr/>
            </a:lvl1pPr>
          </a:lstStyle>
          <a:p>
            <a:endParaRPr lang="el-GR" altLang="el-GR"/>
          </a:p>
        </p:txBody>
      </p:sp>
      <p:sp>
        <p:nvSpPr>
          <p:cNvPr id="6" name="Θέση αριθμού διαφάνειας 5"/>
          <p:cNvSpPr>
            <a:spLocks noGrp="1"/>
          </p:cNvSpPr>
          <p:nvPr>
            <p:ph type="sldNum" sz="quarter" idx="12"/>
          </p:nvPr>
        </p:nvSpPr>
        <p:spPr/>
        <p:txBody>
          <a:bodyPr/>
          <a:lstStyle>
            <a:lvl1pPr>
              <a:defRPr/>
            </a:lvl1pPr>
          </a:lstStyle>
          <a:p>
            <a:fld id="{5333B8DD-8FFB-4F8A-9994-A26B88D0EEC9}" type="slidenum">
              <a:rPr lang="el-GR" altLang="el-GR"/>
              <a:pPr/>
              <a:t>‹#›</a:t>
            </a:fld>
            <a:endParaRPr lang="el-GR" altLang="el-GR"/>
          </a:p>
        </p:txBody>
      </p:sp>
    </p:spTree>
    <p:extLst>
      <p:ext uri="{BB962C8B-B14F-4D97-AF65-F5344CB8AC3E}">
        <p14:creationId xmlns:p14="http://schemas.microsoft.com/office/powerpoint/2010/main" xmlns="" val="3485229420"/>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lvl1pPr>
              <a:defRPr/>
            </a:lvl1pPr>
          </a:lstStyle>
          <a:p>
            <a:endParaRPr lang="el-GR" altLang="el-GR"/>
          </a:p>
        </p:txBody>
      </p:sp>
      <p:sp>
        <p:nvSpPr>
          <p:cNvPr id="5" name="Θέση υποσέλιδου 4"/>
          <p:cNvSpPr>
            <a:spLocks noGrp="1"/>
          </p:cNvSpPr>
          <p:nvPr>
            <p:ph type="ftr" sz="quarter" idx="11"/>
          </p:nvPr>
        </p:nvSpPr>
        <p:spPr/>
        <p:txBody>
          <a:bodyPr/>
          <a:lstStyle>
            <a:lvl1pPr>
              <a:defRPr/>
            </a:lvl1pPr>
          </a:lstStyle>
          <a:p>
            <a:endParaRPr lang="el-GR" altLang="el-GR"/>
          </a:p>
        </p:txBody>
      </p:sp>
      <p:sp>
        <p:nvSpPr>
          <p:cNvPr id="6" name="Θέση αριθμού διαφάνειας 5"/>
          <p:cNvSpPr>
            <a:spLocks noGrp="1"/>
          </p:cNvSpPr>
          <p:nvPr>
            <p:ph type="sldNum" sz="quarter" idx="12"/>
          </p:nvPr>
        </p:nvSpPr>
        <p:spPr/>
        <p:txBody>
          <a:bodyPr/>
          <a:lstStyle>
            <a:lvl1pPr>
              <a:defRPr/>
            </a:lvl1pPr>
          </a:lstStyle>
          <a:p>
            <a:fld id="{FF351854-E958-4153-ACC4-BDFDD8A347A7}" type="slidenum">
              <a:rPr lang="el-GR" altLang="el-GR"/>
              <a:pPr/>
              <a:t>‹#›</a:t>
            </a:fld>
            <a:endParaRPr lang="el-GR" altLang="el-GR"/>
          </a:p>
        </p:txBody>
      </p:sp>
    </p:spTree>
    <p:extLst>
      <p:ext uri="{BB962C8B-B14F-4D97-AF65-F5344CB8AC3E}">
        <p14:creationId xmlns:p14="http://schemas.microsoft.com/office/powerpoint/2010/main" xmlns="" val="244631489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905000"/>
            <a:ext cx="39624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572000" y="1905000"/>
            <a:ext cx="39624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lvl1pPr>
              <a:defRPr/>
            </a:lvl1pPr>
          </a:lstStyle>
          <a:p>
            <a:endParaRPr lang="el-GR" altLang="el-GR"/>
          </a:p>
        </p:txBody>
      </p:sp>
      <p:sp>
        <p:nvSpPr>
          <p:cNvPr id="6" name="Θέση υποσέλιδου 5"/>
          <p:cNvSpPr>
            <a:spLocks noGrp="1"/>
          </p:cNvSpPr>
          <p:nvPr>
            <p:ph type="ftr" sz="quarter" idx="11"/>
          </p:nvPr>
        </p:nvSpPr>
        <p:spPr/>
        <p:txBody>
          <a:bodyPr/>
          <a:lstStyle>
            <a:lvl1pPr>
              <a:defRPr/>
            </a:lvl1pPr>
          </a:lstStyle>
          <a:p>
            <a:endParaRPr lang="el-GR" altLang="el-GR"/>
          </a:p>
        </p:txBody>
      </p:sp>
      <p:sp>
        <p:nvSpPr>
          <p:cNvPr id="7" name="Θέση αριθμού διαφάνειας 6"/>
          <p:cNvSpPr>
            <a:spLocks noGrp="1"/>
          </p:cNvSpPr>
          <p:nvPr>
            <p:ph type="sldNum" sz="quarter" idx="12"/>
          </p:nvPr>
        </p:nvSpPr>
        <p:spPr/>
        <p:txBody>
          <a:bodyPr/>
          <a:lstStyle>
            <a:lvl1pPr>
              <a:defRPr/>
            </a:lvl1pPr>
          </a:lstStyle>
          <a:p>
            <a:fld id="{5392FEFB-18F9-4351-B8D9-322E9F6EF517}" type="slidenum">
              <a:rPr lang="el-GR" altLang="el-GR"/>
              <a:pPr/>
              <a:t>‹#›</a:t>
            </a:fld>
            <a:endParaRPr lang="el-GR" altLang="el-GR"/>
          </a:p>
        </p:txBody>
      </p:sp>
    </p:spTree>
    <p:extLst>
      <p:ext uri="{BB962C8B-B14F-4D97-AF65-F5344CB8AC3E}">
        <p14:creationId xmlns:p14="http://schemas.microsoft.com/office/powerpoint/2010/main" xmlns="" val="3991555783"/>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lvl1pPr>
              <a:defRPr/>
            </a:lvl1pPr>
          </a:lstStyle>
          <a:p>
            <a:endParaRPr lang="el-GR" altLang="el-GR"/>
          </a:p>
        </p:txBody>
      </p:sp>
      <p:sp>
        <p:nvSpPr>
          <p:cNvPr id="8" name="Θέση υποσέλιδου 7"/>
          <p:cNvSpPr>
            <a:spLocks noGrp="1"/>
          </p:cNvSpPr>
          <p:nvPr>
            <p:ph type="ftr" sz="quarter" idx="11"/>
          </p:nvPr>
        </p:nvSpPr>
        <p:spPr/>
        <p:txBody>
          <a:bodyPr/>
          <a:lstStyle>
            <a:lvl1pPr>
              <a:defRPr/>
            </a:lvl1pPr>
          </a:lstStyle>
          <a:p>
            <a:endParaRPr lang="el-GR" altLang="el-GR"/>
          </a:p>
        </p:txBody>
      </p:sp>
      <p:sp>
        <p:nvSpPr>
          <p:cNvPr id="9" name="Θέση αριθμού διαφάνειας 8"/>
          <p:cNvSpPr>
            <a:spLocks noGrp="1"/>
          </p:cNvSpPr>
          <p:nvPr>
            <p:ph type="sldNum" sz="quarter" idx="12"/>
          </p:nvPr>
        </p:nvSpPr>
        <p:spPr/>
        <p:txBody>
          <a:bodyPr/>
          <a:lstStyle>
            <a:lvl1pPr>
              <a:defRPr/>
            </a:lvl1pPr>
          </a:lstStyle>
          <a:p>
            <a:fld id="{A0661915-5870-47A8-80FF-166FC71FCBBF}" type="slidenum">
              <a:rPr lang="el-GR" altLang="el-GR"/>
              <a:pPr/>
              <a:t>‹#›</a:t>
            </a:fld>
            <a:endParaRPr lang="el-GR" altLang="el-GR"/>
          </a:p>
        </p:txBody>
      </p:sp>
    </p:spTree>
    <p:extLst>
      <p:ext uri="{BB962C8B-B14F-4D97-AF65-F5344CB8AC3E}">
        <p14:creationId xmlns:p14="http://schemas.microsoft.com/office/powerpoint/2010/main" xmlns="" val="770567918"/>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lvl1pPr>
              <a:defRPr/>
            </a:lvl1pPr>
          </a:lstStyle>
          <a:p>
            <a:endParaRPr lang="el-GR" altLang="el-GR"/>
          </a:p>
        </p:txBody>
      </p:sp>
      <p:sp>
        <p:nvSpPr>
          <p:cNvPr id="4" name="Θέση υποσέλιδου 3"/>
          <p:cNvSpPr>
            <a:spLocks noGrp="1"/>
          </p:cNvSpPr>
          <p:nvPr>
            <p:ph type="ftr" sz="quarter" idx="11"/>
          </p:nvPr>
        </p:nvSpPr>
        <p:spPr/>
        <p:txBody>
          <a:bodyPr/>
          <a:lstStyle>
            <a:lvl1pPr>
              <a:defRPr/>
            </a:lvl1pPr>
          </a:lstStyle>
          <a:p>
            <a:endParaRPr lang="el-GR" altLang="el-GR"/>
          </a:p>
        </p:txBody>
      </p:sp>
      <p:sp>
        <p:nvSpPr>
          <p:cNvPr id="5" name="Θέση αριθμού διαφάνειας 4"/>
          <p:cNvSpPr>
            <a:spLocks noGrp="1"/>
          </p:cNvSpPr>
          <p:nvPr>
            <p:ph type="sldNum" sz="quarter" idx="12"/>
          </p:nvPr>
        </p:nvSpPr>
        <p:spPr/>
        <p:txBody>
          <a:bodyPr/>
          <a:lstStyle>
            <a:lvl1pPr>
              <a:defRPr/>
            </a:lvl1pPr>
          </a:lstStyle>
          <a:p>
            <a:fld id="{163CFE24-C284-4554-8BE4-50C3B658EB7C}" type="slidenum">
              <a:rPr lang="el-GR" altLang="el-GR"/>
              <a:pPr/>
              <a:t>‹#›</a:t>
            </a:fld>
            <a:endParaRPr lang="el-GR" altLang="el-GR"/>
          </a:p>
        </p:txBody>
      </p:sp>
    </p:spTree>
    <p:extLst>
      <p:ext uri="{BB962C8B-B14F-4D97-AF65-F5344CB8AC3E}">
        <p14:creationId xmlns:p14="http://schemas.microsoft.com/office/powerpoint/2010/main" xmlns="" val="2618644814"/>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lvl1pPr>
              <a:defRPr/>
            </a:lvl1pPr>
          </a:lstStyle>
          <a:p>
            <a:endParaRPr lang="el-GR" altLang="el-GR"/>
          </a:p>
        </p:txBody>
      </p:sp>
      <p:sp>
        <p:nvSpPr>
          <p:cNvPr id="3" name="Θέση υποσέλιδου 2"/>
          <p:cNvSpPr>
            <a:spLocks noGrp="1"/>
          </p:cNvSpPr>
          <p:nvPr>
            <p:ph type="ftr" sz="quarter" idx="11"/>
          </p:nvPr>
        </p:nvSpPr>
        <p:spPr/>
        <p:txBody>
          <a:bodyPr/>
          <a:lstStyle>
            <a:lvl1pPr>
              <a:defRPr/>
            </a:lvl1pPr>
          </a:lstStyle>
          <a:p>
            <a:endParaRPr lang="el-GR" altLang="el-GR"/>
          </a:p>
        </p:txBody>
      </p:sp>
      <p:sp>
        <p:nvSpPr>
          <p:cNvPr id="4" name="Θέση αριθμού διαφάνειας 3"/>
          <p:cNvSpPr>
            <a:spLocks noGrp="1"/>
          </p:cNvSpPr>
          <p:nvPr>
            <p:ph type="sldNum" sz="quarter" idx="12"/>
          </p:nvPr>
        </p:nvSpPr>
        <p:spPr/>
        <p:txBody>
          <a:bodyPr/>
          <a:lstStyle>
            <a:lvl1pPr>
              <a:defRPr/>
            </a:lvl1pPr>
          </a:lstStyle>
          <a:p>
            <a:fld id="{4246F99A-2386-4EBC-B667-3524404207D9}" type="slidenum">
              <a:rPr lang="el-GR" altLang="el-GR"/>
              <a:pPr/>
              <a:t>‹#›</a:t>
            </a:fld>
            <a:endParaRPr lang="el-GR" altLang="el-GR"/>
          </a:p>
        </p:txBody>
      </p:sp>
    </p:spTree>
    <p:extLst>
      <p:ext uri="{BB962C8B-B14F-4D97-AF65-F5344CB8AC3E}">
        <p14:creationId xmlns:p14="http://schemas.microsoft.com/office/powerpoint/2010/main" xmlns="" val="907046379"/>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lvl1pPr>
              <a:defRPr/>
            </a:lvl1pPr>
          </a:lstStyle>
          <a:p>
            <a:endParaRPr lang="el-GR" altLang="el-GR"/>
          </a:p>
        </p:txBody>
      </p:sp>
      <p:sp>
        <p:nvSpPr>
          <p:cNvPr id="6" name="Θέση υποσέλιδου 5"/>
          <p:cNvSpPr>
            <a:spLocks noGrp="1"/>
          </p:cNvSpPr>
          <p:nvPr>
            <p:ph type="ftr" sz="quarter" idx="11"/>
          </p:nvPr>
        </p:nvSpPr>
        <p:spPr/>
        <p:txBody>
          <a:bodyPr/>
          <a:lstStyle>
            <a:lvl1pPr>
              <a:defRPr/>
            </a:lvl1pPr>
          </a:lstStyle>
          <a:p>
            <a:endParaRPr lang="el-GR" altLang="el-GR"/>
          </a:p>
        </p:txBody>
      </p:sp>
      <p:sp>
        <p:nvSpPr>
          <p:cNvPr id="7" name="Θέση αριθμού διαφάνειας 6"/>
          <p:cNvSpPr>
            <a:spLocks noGrp="1"/>
          </p:cNvSpPr>
          <p:nvPr>
            <p:ph type="sldNum" sz="quarter" idx="12"/>
          </p:nvPr>
        </p:nvSpPr>
        <p:spPr/>
        <p:txBody>
          <a:bodyPr/>
          <a:lstStyle>
            <a:lvl1pPr>
              <a:defRPr/>
            </a:lvl1pPr>
          </a:lstStyle>
          <a:p>
            <a:fld id="{A88B7D46-A280-4FEC-B2B1-BBA6397EC56A}" type="slidenum">
              <a:rPr lang="el-GR" altLang="el-GR"/>
              <a:pPr/>
              <a:t>‹#›</a:t>
            </a:fld>
            <a:endParaRPr lang="el-GR" altLang="el-GR"/>
          </a:p>
        </p:txBody>
      </p:sp>
    </p:spTree>
    <p:extLst>
      <p:ext uri="{BB962C8B-B14F-4D97-AF65-F5344CB8AC3E}">
        <p14:creationId xmlns:p14="http://schemas.microsoft.com/office/powerpoint/2010/main" xmlns="" val="1229877996"/>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lvl1pPr>
              <a:defRPr/>
            </a:lvl1pPr>
          </a:lstStyle>
          <a:p>
            <a:endParaRPr lang="el-GR" altLang="el-GR"/>
          </a:p>
        </p:txBody>
      </p:sp>
      <p:sp>
        <p:nvSpPr>
          <p:cNvPr id="6" name="Θέση υποσέλιδου 5"/>
          <p:cNvSpPr>
            <a:spLocks noGrp="1"/>
          </p:cNvSpPr>
          <p:nvPr>
            <p:ph type="ftr" sz="quarter" idx="11"/>
          </p:nvPr>
        </p:nvSpPr>
        <p:spPr/>
        <p:txBody>
          <a:bodyPr/>
          <a:lstStyle>
            <a:lvl1pPr>
              <a:defRPr/>
            </a:lvl1pPr>
          </a:lstStyle>
          <a:p>
            <a:endParaRPr lang="el-GR" altLang="el-GR"/>
          </a:p>
        </p:txBody>
      </p:sp>
      <p:sp>
        <p:nvSpPr>
          <p:cNvPr id="7" name="Θέση αριθμού διαφάνειας 6"/>
          <p:cNvSpPr>
            <a:spLocks noGrp="1"/>
          </p:cNvSpPr>
          <p:nvPr>
            <p:ph type="sldNum" sz="quarter" idx="12"/>
          </p:nvPr>
        </p:nvSpPr>
        <p:spPr/>
        <p:txBody>
          <a:bodyPr/>
          <a:lstStyle>
            <a:lvl1pPr>
              <a:defRPr/>
            </a:lvl1pPr>
          </a:lstStyle>
          <a:p>
            <a:fld id="{03519147-2D64-4D4B-B442-3EC3721881F8}" type="slidenum">
              <a:rPr lang="el-GR" altLang="el-GR"/>
              <a:pPr/>
              <a:t>‹#›</a:t>
            </a:fld>
            <a:endParaRPr lang="el-GR" altLang="el-GR"/>
          </a:p>
        </p:txBody>
      </p:sp>
    </p:spTree>
    <p:extLst>
      <p:ext uri="{BB962C8B-B14F-4D97-AF65-F5344CB8AC3E}">
        <p14:creationId xmlns:p14="http://schemas.microsoft.com/office/powerpoint/2010/main" xmlns="" val="1007782020"/>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8546" name="Rectangle 2"/>
          <p:cNvSpPr>
            <a:spLocks noGrp="1" noChangeArrowheads="1"/>
          </p:cNvSpPr>
          <p:nvPr>
            <p:ph type="body" idx="1"/>
          </p:nvPr>
        </p:nvSpPr>
        <p:spPr bwMode="auto">
          <a:xfrm>
            <a:off x="457200" y="1905000"/>
            <a:ext cx="8077200" cy="4495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l-GR" altLang="el-GR" smtClean="0"/>
              <a:t>Κάντε κλικ για να επεξεργαστείτε το στυλ κειμένου του υποδείγματος</a:t>
            </a:r>
          </a:p>
          <a:p>
            <a:pPr lvl="1"/>
            <a:r>
              <a:rPr lang="el-GR" altLang="el-GR" smtClean="0"/>
              <a:t>Κείμενο με κουκκίδες δευτέρου επιπέδου</a:t>
            </a:r>
          </a:p>
          <a:p>
            <a:pPr lvl="2"/>
            <a:r>
              <a:rPr lang="el-GR" altLang="el-GR" smtClean="0"/>
              <a:t>Κείμενο με κουκκίδες τρίτου επιπέδου</a:t>
            </a:r>
          </a:p>
          <a:p>
            <a:pPr lvl="3"/>
            <a:r>
              <a:rPr lang="el-GR" altLang="el-GR" smtClean="0"/>
              <a:t> Κείμενο με κουκκίδες τετάρτου επιπέδου</a:t>
            </a:r>
          </a:p>
          <a:p>
            <a:pPr lvl="4"/>
            <a:r>
              <a:rPr lang="el-GR" altLang="el-GR" smtClean="0"/>
              <a:t>Κείμενο με κουκκίδες πέμπτου επιπέδου</a:t>
            </a:r>
          </a:p>
          <a:p>
            <a:pPr lvl="1"/>
            <a:endParaRPr lang="el-GR" altLang="el-GR" smtClean="0"/>
          </a:p>
          <a:p>
            <a:pPr lvl="2"/>
            <a:endParaRPr lang="el-GR" altLang="el-GR" smtClean="0"/>
          </a:p>
        </p:txBody>
      </p:sp>
      <p:sp>
        <p:nvSpPr>
          <p:cNvPr id="108547" name="Rectangle 3"/>
          <p:cNvSpPr>
            <a:spLocks noGrp="1" noChangeArrowheads="1"/>
          </p:cNvSpPr>
          <p:nvPr>
            <p:ph type="title"/>
          </p:nvPr>
        </p:nvSpPr>
        <p:spPr bwMode="auto">
          <a:xfrm>
            <a:off x="457200" y="685800"/>
            <a:ext cx="8077200" cy="914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l-GR" altLang="el-GR" smtClean="0"/>
              <a:t>Κάντε κλικ για να επεξεργαστείτε το στυλ τίτλου του υποδείγματος</a:t>
            </a:r>
          </a:p>
        </p:txBody>
      </p:sp>
      <p:sp>
        <p:nvSpPr>
          <p:cNvPr id="108548" name="Rectangle 4"/>
          <p:cNvSpPr>
            <a:spLocks noGrp="1" noChangeArrowheads="1"/>
          </p:cNvSpPr>
          <p:nvPr>
            <p:ph type="dt" sz="half" idx="2"/>
          </p:nvPr>
        </p:nvSpPr>
        <p:spPr bwMode="auto">
          <a:xfrm>
            <a:off x="0" y="6629400"/>
            <a:ext cx="1905000" cy="228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b="1"/>
            </a:lvl1pPr>
          </a:lstStyle>
          <a:p>
            <a:endParaRPr lang="el-GR" altLang="el-GR"/>
          </a:p>
        </p:txBody>
      </p:sp>
      <p:sp>
        <p:nvSpPr>
          <p:cNvPr id="108549" name="Rectangle 5"/>
          <p:cNvSpPr>
            <a:spLocks noGrp="1" noChangeArrowheads="1"/>
          </p:cNvSpPr>
          <p:nvPr>
            <p:ph type="ftr" sz="quarter" idx="3"/>
          </p:nvPr>
        </p:nvSpPr>
        <p:spPr bwMode="auto">
          <a:xfrm>
            <a:off x="3124200" y="6629400"/>
            <a:ext cx="2895600" cy="228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b="1"/>
            </a:lvl1pPr>
          </a:lstStyle>
          <a:p>
            <a:endParaRPr lang="el-GR" altLang="el-GR"/>
          </a:p>
        </p:txBody>
      </p:sp>
      <p:sp>
        <p:nvSpPr>
          <p:cNvPr id="108550" name="Rectangle 6"/>
          <p:cNvSpPr>
            <a:spLocks noGrp="1" noChangeArrowheads="1"/>
          </p:cNvSpPr>
          <p:nvPr>
            <p:ph type="sldNum" sz="quarter" idx="4"/>
          </p:nvPr>
        </p:nvSpPr>
        <p:spPr bwMode="auto">
          <a:xfrm>
            <a:off x="7239000" y="6629400"/>
            <a:ext cx="1905000" cy="228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b="1"/>
            </a:lvl1pPr>
          </a:lstStyle>
          <a:p>
            <a:fld id="{3D79C243-4094-49B3-9259-C82776D48EA3}" type="slidenum">
              <a:rPr lang="el-GR" altLang="el-GR"/>
              <a:pPr/>
              <a:t>‹#›</a:t>
            </a:fld>
            <a:endParaRPr lang="el-GR" altLang="el-GR"/>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ransition/>
  <p:txStyles>
    <p:titleStyle>
      <a:lvl1pPr algn="l" rtl="0" eaLnBrk="1" fontAlgn="base" hangingPunct="1">
        <a:spcBef>
          <a:spcPct val="0"/>
        </a:spcBef>
        <a:spcAft>
          <a:spcPct val="0"/>
        </a:spcAft>
        <a:defRPr sz="4400">
          <a:solidFill>
            <a:srgbClr val="284C6A"/>
          </a:solidFill>
          <a:latin typeface="+mj-lt"/>
          <a:ea typeface="+mj-ea"/>
          <a:cs typeface="+mj-cs"/>
        </a:defRPr>
      </a:lvl1pPr>
      <a:lvl2pPr algn="l" rtl="0" eaLnBrk="1" fontAlgn="base" hangingPunct="1">
        <a:spcBef>
          <a:spcPct val="0"/>
        </a:spcBef>
        <a:spcAft>
          <a:spcPct val="0"/>
        </a:spcAft>
        <a:defRPr sz="4400">
          <a:solidFill>
            <a:srgbClr val="284C6A"/>
          </a:solidFill>
          <a:latin typeface="Trebuchet MS" pitchFamily="34" charset="0"/>
        </a:defRPr>
      </a:lvl2pPr>
      <a:lvl3pPr algn="l" rtl="0" eaLnBrk="1" fontAlgn="base" hangingPunct="1">
        <a:spcBef>
          <a:spcPct val="0"/>
        </a:spcBef>
        <a:spcAft>
          <a:spcPct val="0"/>
        </a:spcAft>
        <a:defRPr sz="4400">
          <a:solidFill>
            <a:srgbClr val="284C6A"/>
          </a:solidFill>
          <a:latin typeface="Trebuchet MS" pitchFamily="34" charset="0"/>
        </a:defRPr>
      </a:lvl3pPr>
      <a:lvl4pPr algn="l" rtl="0" eaLnBrk="1" fontAlgn="base" hangingPunct="1">
        <a:spcBef>
          <a:spcPct val="0"/>
        </a:spcBef>
        <a:spcAft>
          <a:spcPct val="0"/>
        </a:spcAft>
        <a:defRPr sz="4400">
          <a:solidFill>
            <a:srgbClr val="284C6A"/>
          </a:solidFill>
          <a:latin typeface="Trebuchet MS" pitchFamily="34" charset="0"/>
        </a:defRPr>
      </a:lvl4pPr>
      <a:lvl5pPr algn="l" rtl="0" eaLnBrk="1" fontAlgn="base" hangingPunct="1">
        <a:spcBef>
          <a:spcPct val="0"/>
        </a:spcBef>
        <a:spcAft>
          <a:spcPct val="0"/>
        </a:spcAft>
        <a:defRPr sz="4400">
          <a:solidFill>
            <a:srgbClr val="284C6A"/>
          </a:solidFill>
          <a:latin typeface="Trebuchet MS" pitchFamily="34" charset="0"/>
        </a:defRPr>
      </a:lvl5pPr>
      <a:lvl6pPr marL="457200" algn="l" rtl="0" eaLnBrk="1" fontAlgn="base" hangingPunct="1">
        <a:spcBef>
          <a:spcPct val="0"/>
        </a:spcBef>
        <a:spcAft>
          <a:spcPct val="0"/>
        </a:spcAft>
        <a:defRPr sz="4400">
          <a:solidFill>
            <a:srgbClr val="284C6A"/>
          </a:solidFill>
          <a:latin typeface="Trebuchet MS" pitchFamily="34" charset="0"/>
        </a:defRPr>
      </a:lvl6pPr>
      <a:lvl7pPr marL="914400" algn="l" rtl="0" eaLnBrk="1" fontAlgn="base" hangingPunct="1">
        <a:spcBef>
          <a:spcPct val="0"/>
        </a:spcBef>
        <a:spcAft>
          <a:spcPct val="0"/>
        </a:spcAft>
        <a:defRPr sz="4400">
          <a:solidFill>
            <a:srgbClr val="284C6A"/>
          </a:solidFill>
          <a:latin typeface="Trebuchet MS" pitchFamily="34" charset="0"/>
        </a:defRPr>
      </a:lvl7pPr>
      <a:lvl8pPr marL="1371600" algn="l" rtl="0" eaLnBrk="1" fontAlgn="base" hangingPunct="1">
        <a:spcBef>
          <a:spcPct val="0"/>
        </a:spcBef>
        <a:spcAft>
          <a:spcPct val="0"/>
        </a:spcAft>
        <a:defRPr sz="4400">
          <a:solidFill>
            <a:srgbClr val="284C6A"/>
          </a:solidFill>
          <a:latin typeface="Trebuchet MS" pitchFamily="34" charset="0"/>
        </a:defRPr>
      </a:lvl8pPr>
      <a:lvl9pPr marL="1828800" algn="l" rtl="0" eaLnBrk="1" fontAlgn="base" hangingPunct="1">
        <a:spcBef>
          <a:spcPct val="0"/>
        </a:spcBef>
        <a:spcAft>
          <a:spcPct val="0"/>
        </a:spcAft>
        <a:defRPr sz="4400">
          <a:solidFill>
            <a:srgbClr val="284C6A"/>
          </a:solidFill>
          <a:latin typeface="Trebuchet MS" pitchFamily="34" charset="0"/>
        </a:defRPr>
      </a:lvl9pPr>
    </p:titleStyle>
    <p:bodyStyle>
      <a:lvl1pPr marL="342900" indent="-342900" algn="l" rtl="0" eaLnBrk="1" fontAlgn="base" hangingPunct="1">
        <a:lnSpc>
          <a:spcPct val="125000"/>
        </a:lnSpc>
        <a:spcBef>
          <a:spcPct val="20000"/>
        </a:spcBef>
        <a:spcAft>
          <a:spcPct val="0"/>
        </a:spcAft>
        <a:buClr>
          <a:schemeClr val="bg2"/>
        </a:buClr>
        <a:buChar char="•"/>
        <a:defRPr sz="3200">
          <a:solidFill>
            <a:srgbClr val="284C6A"/>
          </a:solidFill>
          <a:latin typeface="+mn-lt"/>
          <a:ea typeface="+mn-ea"/>
          <a:cs typeface="+mn-cs"/>
        </a:defRPr>
      </a:lvl1pPr>
      <a:lvl2pPr marL="742950" indent="-285750" algn="l" rtl="0" eaLnBrk="1" fontAlgn="base" hangingPunct="1">
        <a:spcBef>
          <a:spcPct val="20000"/>
        </a:spcBef>
        <a:spcAft>
          <a:spcPct val="0"/>
        </a:spcAft>
        <a:buFont typeface="Trebuchet MS" pitchFamily="34" charset="0"/>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Font typeface="Trebuchet MS" pitchFamily="34" charset="0"/>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jpe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jpe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jpe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hyperlink" Target="https://www.youtube.com/watch?v=W-BodPznjBY" TargetMode="Externa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jpeg"/><Relationship Id="rId4" Type="http://schemas.openxmlformats.org/officeDocument/2006/relationships/image" Target="../media/image5.png"/></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jpeg"/><Relationship Id="rId4" Type="http://schemas.openxmlformats.org/officeDocument/2006/relationships/image" Target="../media/image5.png"/></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9.jpe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8.jpe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jpe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jpe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5"/>
          <p:cNvSpPr>
            <a:spLocks noGrp="1" noChangeArrowheads="1"/>
          </p:cNvSpPr>
          <p:nvPr>
            <p:ph type="subTitle" idx="1"/>
          </p:nvPr>
        </p:nvSpPr>
        <p:spPr>
          <a:xfrm>
            <a:off x="23894" y="0"/>
            <a:ext cx="9122016" cy="5877272"/>
          </a:xfrm>
        </p:spPr>
        <p:txBody>
          <a:bodyPr/>
          <a:lstStyle/>
          <a:p>
            <a:endParaRPr lang="el-GR" altLang="el-GR" dirty="0"/>
          </a:p>
        </p:txBody>
      </p:sp>
      <p:pic>
        <p:nvPicPr>
          <p:cNvPr id="6" name="Picture 7" descr="C:\Users\Καλλιόπη\Desktop\αρχείο λήψης (1).png"/>
          <p:cNvPicPr>
            <a:picLocks noChangeAspect="1" noChangeArrowheads="1"/>
          </p:cNvPicPr>
          <p:nvPr/>
        </p:nvPicPr>
        <p:blipFill>
          <a:blip r:embed="rId2" cstate="email">
            <a:extLst>
              <a:ext uri="{28A0092B-C50C-407E-A947-70E740481C1C}">
                <a14:useLocalDpi xmlns:a14="http://schemas.microsoft.com/office/drawing/2010/main" xmlns="" val="0"/>
              </a:ext>
            </a:extLst>
          </a:blip>
          <a:srcRect/>
          <a:stretch>
            <a:fillRect/>
          </a:stretch>
        </p:blipFill>
        <p:spPr bwMode="auto">
          <a:xfrm>
            <a:off x="21984" y="5929330"/>
            <a:ext cx="1335306" cy="928670"/>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8" descr="C:\Users\Καλλιόπη\Desktop\λογοτυπα\images.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643042" y="5877272"/>
            <a:ext cx="6215106" cy="980728"/>
          </a:xfrm>
          <a:prstGeom prst="rect">
            <a:avLst/>
          </a:prstGeom>
          <a:noFill/>
          <a:extLst>
            <a:ext uri="{909E8E84-426E-40DD-AFC4-6F175D3DCCD1}">
              <a14:hiddenFill xmlns:a14="http://schemas.microsoft.com/office/drawing/2010/main" xmlns="">
                <a:solidFill>
                  <a:srgbClr val="FFFFFF"/>
                </a:solidFill>
              </a14:hiddenFill>
            </a:ext>
          </a:extLst>
        </p:spPr>
      </p:pic>
      <p:pic>
        <p:nvPicPr>
          <p:cNvPr id="8" name="Picture 2"/>
          <p:cNvPicPr>
            <a:picLocks noChangeAspect="1" noChangeArrowheads="1"/>
          </p:cNvPicPr>
          <p:nvPr/>
        </p:nvPicPr>
        <p:blipFill>
          <a:blip r:embed="rId4" cstate="email">
            <a:extLst>
              <a:ext uri="{28A0092B-C50C-407E-A947-70E740481C1C}">
                <a14:useLocalDpi xmlns:a14="http://schemas.microsoft.com/office/drawing/2010/main" xmlns="" val="0"/>
              </a:ext>
            </a:extLst>
          </a:blip>
          <a:srcRect/>
          <a:stretch>
            <a:fillRect/>
          </a:stretch>
        </p:blipFill>
        <p:spPr bwMode="auto">
          <a:xfrm>
            <a:off x="7715272" y="5877272"/>
            <a:ext cx="1422204" cy="98072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9" name="Picture 9" descr="C:\Users\Καλλιόπη\Desktop\λογοτυπα\images (1).jp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21984" y="0"/>
            <a:ext cx="9144000" cy="2348880"/>
          </a:xfrm>
          <a:prstGeom prst="rect">
            <a:avLst/>
          </a:prstGeom>
          <a:noFill/>
          <a:extLst>
            <a:ext uri="{909E8E84-426E-40DD-AFC4-6F175D3DCCD1}">
              <a14:hiddenFill xmlns:a14="http://schemas.microsoft.com/office/drawing/2010/main" xmlns="">
                <a:solidFill>
                  <a:srgbClr val="FFFFFF"/>
                </a:solidFill>
              </a14:hiddenFill>
            </a:ext>
          </a:extLst>
        </p:spPr>
      </p:pic>
      <p:sp>
        <p:nvSpPr>
          <p:cNvPr id="2" name="Τίτλος 1"/>
          <p:cNvSpPr>
            <a:spLocks noGrp="1"/>
          </p:cNvSpPr>
          <p:nvPr>
            <p:ph type="ctrTitle"/>
          </p:nvPr>
        </p:nvSpPr>
        <p:spPr>
          <a:xfrm>
            <a:off x="1071538" y="1913150"/>
            <a:ext cx="8094446" cy="4016180"/>
          </a:xfrm>
        </p:spPr>
        <p:txBody>
          <a:bodyPr/>
          <a:lstStyle/>
          <a:p>
            <a:pPr algn="l">
              <a:spcBef>
                <a:spcPts val="0"/>
              </a:spcBef>
            </a:pP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Εύη </a:t>
            </a:r>
            <a:r>
              <a:rPr lang="el-GR" sz="1800" b="1" dirty="0" err="1" smtClean="0"/>
              <a:t>Κάϊλα</a:t>
            </a:r>
            <a:r>
              <a:rPr lang="el-GR" sz="1800" b="1" dirty="0" smtClean="0"/>
              <a:t/>
            </a:r>
            <a:br>
              <a:rPr lang="el-GR" sz="1800" b="1" dirty="0" smtClean="0"/>
            </a:br>
            <a:r>
              <a:rPr lang="el-GR" sz="1800" b="1" dirty="0" smtClean="0"/>
              <a:t>                              Προϊσταμένη Επιτελικής Δομής ΕΣΠΑ</a:t>
            </a:r>
            <a:br>
              <a:rPr lang="el-GR" sz="1800" b="1" dirty="0" smtClean="0"/>
            </a:br>
            <a:r>
              <a:rPr lang="el-GR" sz="1800" b="1" dirty="0" smtClean="0"/>
              <a:t>                              Υπ. Εργασίας, </a:t>
            </a:r>
            <a:r>
              <a:rPr lang="el-GR" sz="1800" b="1" dirty="0" err="1" smtClean="0"/>
              <a:t>Κοιν</a:t>
            </a:r>
            <a:r>
              <a:rPr lang="el-GR" sz="1800" b="1" dirty="0" smtClean="0"/>
              <a:t>. Ασφάλισης και </a:t>
            </a:r>
            <a:r>
              <a:rPr lang="el-GR" sz="1800" b="1" dirty="0" err="1" smtClean="0"/>
              <a:t>Κοιν</a:t>
            </a:r>
            <a:r>
              <a:rPr lang="el-GR" sz="1800" b="1" dirty="0" smtClean="0"/>
              <a:t>. Αλληλεγγύης</a:t>
            </a:r>
            <a:br>
              <a:rPr lang="el-GR" sz="1800" b="1" dirty="0" smtClean="0"/>
            </a:br>
            <a:r>
              <a:rPr lang="el-GR" sz="1800" b="1" dirty="0" smtClean="0"/>
              <a:t>	</a:t>
            </a:r>
            <a:r>
              <a:rPr lang="el-GR" sz="1800" b="1" smtClean="0"/>
              <a:t>                 Τομέας </a:t>
            </a:r>
            <a:r>
              <a:rPr lang="el-GR" sz="1800" b="1" dirty="0" smtClean="0"/>
              <a:t>Κοινωνικής </a:t>
            </a:r>
            <a:r>
              <a:rPr lang="el-GR" sz="1800" b="1" smtClean="0"/>
              <a:t>Αλληλεγγύης (ΕΔΚΑ)</a:t>
            </a:r>
            <a:endParaRPr lang="el-GR" sz="1800" b="1"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7" descr="C:\Users\Καλλιόπη\Desktop\αρχείο λήψης (1).png"/>
          <p:cNvPicPr>
            <a:picLocks noChangeAspect="1" noChangeArrowheads="1"/>
          </p:cNvPicPr>
          <p:nvPr/>
        </p:nvPicPr>
        <p:blipFill>
          <a:blip r:embed="rId2" cstate="email">
            <a:extLst>
              <a:ext uri="{28A0092B-C50C-407E-A947-70E740481C1C}">
                <a14:useLocalDpi xmlns:a14="http://schemas.microsoft.com/office/drawing/2010/main" xmlns="" val="0"/>
              </a:ext>
            </a:extLst>
          </a:blip>
          <a:srcRect/>
          <a:stretch>
            <a:fillRect/>
          </a:stretch>
        </p:blipFill>
        <p:spPr bwMode="auto">
          <a:xfrm>
            <a:off x="21984" y="6237312"/>
            <a:ext cx="1021624" cy="620688"/>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8" descr="C:\Users\Καλλιόπη\Desktop\λογοτυπα\images.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643042" y="6237312"/>
            <a:ext cx="5929354" cy="620688"/>
          </a:xfrm>
          <a:prstGeom prst="rect">
            <a:avLst/>
          </a:prstGeom>
          <a:noFill/>
          <a:extLst>
            <a:ext uri="{909E8E84-426E-40DD-AFC4-6F175D3DCCD1}">
              <a14:hiddenFill xmlns:a14="http://schemas.microsoft.com/office/drawing/2010/main" xmlns="">
                <a:solidFill>
                  <a:srgbClr val="FFFFFF"/>
                </a:solidFill>
              </a14:hiddenFill>
            </a:ext>
          </a:extLst>
        </p:spPr>
      </p:pic>
      <p:pic>
        <p:nvPicPr>
          <p:cNvPr id="8" name="Picture 2"/>
          <p:cNvPicPr>
            <a:picLocks noChangeAspect="1" noChangeArrowheads="1"/>
          </p:cNvPicPr>
          <p:nvPr/>
        </p:nvPicPr>
        <p:blipFill>
          <a:blip r:embed="rId4" cstate="email">
            <a:extLst>
              <a:ext uri="{28A0092B-C50C-407E-A947-70E740481C1C}">
                <a14:useLocalDpi xmlns:a14="http://schemas.microsoft.com/office/drawing/2010/main" xmlns="" val="0"/>
              </a:ext>
            </a:extLst>
          </a:blip>
          <a:srcRect/>
          <a:stretch>
            <a:fillRect/>
          </a:stretch>
        </p:blipFill>
        <p:spPr bwMode="auto">
          <a:xfrm>
            <a:off x="7786710" y="6237312"/>
            <a:ext cx="1350766" cy="62068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10" name="9 - Ορθογώνιο"/>
          <p:cNvSpPr/>
          <p:nvPr/>
        </p:nvSpPr>
        <p:spPr>
          <a:xfrm>
            <a:off x="323528" y="0"/>
            <a:ext cx="8606190" cy="5663089"/>
          </a:xfrm>
          <a:prstGeom prst="rect">
            <a:avLst/>
          </a:prstGeom>
        </p:spPr>
        <p:txBody>
          <a:bodyPr wrap="square">
            <a:spAutoFit/>
          </a:bodyPr>
          <a:lstStyle/>
          <a:p>
            <a:pPr algn="ctr">
              <a:buClr>
                <a:srgbClr val="990033"/>
              </a:buClr>
            </a:pPr>
            <a:endParaRPr lang="el-GR" altLang="el-GR" sz="2400" b="1" spc="100" dirty="0" smtClean="0">
              <a:solidFill>
                <a:srgbClr val="7C1627"/>
              </a:solidFill>
              <a:latin typeface="+mn-lt"/>
            </a:endParaRPr>
          </a:p>
          <a:p>
            <a:pPr algn="ctr">
              <a:buClr>
                <a:srgbClr val="990033"/>
              </a:buClr>
            </a:pPr>
            <a:r>
              <a:rPr lang="el-GR" altLang="el-GR" sz="2400" b="1" spc="100" dirty="0" smtClean="0">
                <a:solidFill>
                  <a:srgbClr val="7C1627"/>
                </a:solidFill>
                <a:latin typeface="+mn-lt"/>
              </a:rPr>
              <a:t>Στέλεχος </a:t>
            </a:r>
            <a:r>
              <a:rPr lang="el-GR" altLang="el-GR" sz="2400" b="1" spc="100" dirty="0">
                <a:solidFill>
                  <a:srgbClr val="7C1627"/>
                </a:solidFill>
                <a:latin typeface="+mn-lt"/>
              </a:rPr>
              <a:t>για θέματα προώθησης </a:t>
            </a:r>
            <a:endParaRPr lang="en-US" altLang="el-GR" sz="2400" b="1" spc="100" dirty="0" smtClean="0">
              <a:solidFill>
                <a:srgbClr val="7C1627"/>
              </a:solidFill>
              <a:latin typeface="+mn-lt"/>
            </a:endParaRPr>
          </a:p>
          <a:p>
            <a:pPr algn="ctr">
              <a:buClr>
                <a:srgbClr val="990033"/>
              </a:buClr>
            </a:pPr>
            <a:r>
              <a:rPr lang="el-GR" altLang="el-GR" sz="2400" b="1" spc="100" dirty="0" smtClean="0">
                <a:solidFill>
                  <a:srgbClr val="7C1627"/>
                </a:solidFill>
                <a:latin typeface="+mn-lt"/>
              </a:rPr>
              <a:t>στην </a:t>
            </a:r>
            <a:r>
              <a:rPr lang="el-GR" altLang="el-GR" sz="2400" b="1" spc="100" dirty="0">
                <a:solidFill>
                  <a:srgbClr val="7C1627"/>
                </a:solidFill>
                <a:latin typeface="+mn-lt"/>
              </a:rPr>
              <a:t>απασχόληση </a:t>
            </a:r>
            <a:endParaRPr lang="el-GR" sz="2400" b="1" spc="100" dirty="0">
              <a:solidFill>
                <a:srgbClr val="7C1627"/>
              </a:solidFill>
              <a:latin typeface="+mn-lt"/>
            </a:endParaRPr>
          </a:p>
          <a:p>
            <a:pPr marL="457200" indent="-457200">
              <a:spcBef>
                <a:spcPts val="1200"/>
              </a:spcBef>
              <a:buClr>
                <a:srgbClr val="990033"/>
              </a:buClr>
              <a:buFont typeface="Wingdings" pitchFamily="2" charset="2"/>
              <a:buChar char="Ø"/>
            </a:pPr>
            <a:r>
              <a:rPr lang="el-GR" sz="2000" b="1" dirty="0" smtClean="0">
                <a:solidFill>
                  <a:srgbClr val="284C6A"/>
                </a:solidFill>
                <a:latin typeface="+mn-lt"/>
              </a:rPr>
              <a:t>Εν</a:t>
            </a:r>
            <a:r>
              <a:rPr lang="el-GR" altLang="el-GR" sz="2000" b="1" dirty="0" smtClean="0">
                <a:solidFill>
                  <a:srgbClr val="284C6A"/>
                </a:solidFill>
                <a:latin typeface="+mn-lt"/>
              </a:rPr>
              <a:t>ημερώνει </a:t>
            </a:r>
            <a:r>
              <a:rPr lang="el-GR" altLang="el-GR" sz="2000" b="1" dirty="0">
                <a:solidFill>
                  <a:srgbClr val="284C6A"/>
                </a:solidFill>
                <a:latin typeface="+mn-lt"/>
              </a:rPr>
              <a:t>για σεμινάρια, θέσεις εργασίας, προγράμματα ΟΑΕΔ, </a:t>
            </a:r>
            <a:r>
              <a:rPr lang="el-GR" altLang="el-GR" sz="2000" b="1" dirty="0" smtClean="0">
                <a:solidFill>
                  <a:srgbClr val="284C6A"/>
                </a:solidFill>
                <a:latin typeface="+mn-lt"/>
              </a:rPr>
              <a:t>ΕΣΠΑ</a:t>
            </a:r>
            <a:endParaRPr lang="el-GR" altLang="el-GR" sz="2000" b="1" dirty="0">
              <a:solidFill>
                <a:srgbClr val="284C6A"/>
              </a:solidFill>
              <a:latin typeface="+mn-lt"/>
            </a:endParaRPr>
          </a:p>
          <a:p>
            <a:pPr marL="457200" indent="-457200">
              <a:spcBef>
                <a:spcPts val="1200"/>
              </a:spcBef>
              <a:buClr>
                <a:srgbClr val="990033"/>
              </a:buClr>
              <a:buFont typeface="Wingdings" pitchFamily="2" charset="2"/>
              <a:buChar char="Ø"/>
            </a:pPr>
            <a:r>
              <a:rPr lang="el-GR" altLang="el-GR" sz="2000" b="1" dirty="0" smtClean="0">
                <a:solidFill>
                  <a:srgbClr val="284C6A"/>
                </a:solidFill>
                <a:latin typeface="+mn-lt"/>
              </a:rPr>
              <a:t>Ανιχνεύει </a:t>
            </a:r>
            <a:r>
              <a:rPr lang="el-GR" altLang="el-GR" sz="2000" b="1" dirty="0" smtClean="0">
                <a:solidFill>
                  <a:srgbClr val="284C6A"/>
                </a:solidFill>
                <a:latin typeface="+mn-lt"/>
              </a:rPr>
              <a:t>ανάγκες παρουσιάζονται (π.χ. ταχύρρυθμη εκπαίδευση στην γλώσσα, διαδικασίες δημιουργίας επιχείρησης κλπ)</a:t>
            </a:r>
            <a:endParaRPr lang="el-GR" altLang="el-GR" sz="2000" b="1" dirty="0">
              <a:solidFill>
                <a:srgbClr val="284C6A"/>
              </a:solidFill>
              <a:latin typeface="+mn-lt"/>
            </a:endParaRPr>
          </a:p>
          <a:p>
            <a:pPr marL="457200" indent="-457200">
              <a:spcBef>
                <a:spcPts val="1200"/>
              </a:spcBef>
              <a:buClr>
                <a:srgbClr val="990033"/>
              </a:buClr>
              <a:buFont typeface="Wingdings" pitchFamily="2" charset="2"/>
              <a:buChar char="Ø"/>
            </a:pPr>
            <a:r>
              <a:rPr lang="el-GR" altLang="el-GR" sz="2000" b="1" dirty="0" smtClean="0">
                <a:solidFill>
                  <a:srgbClr val="284C6A"/>
                </a:solidFill>
                <a:latin typeface="+mn-lt"/>
              </a:rPr>
              <a:t>Αναπτύσσει </a:t>
            </a:r>
            <a:r>
              <a:rPr lang="el-GR" altLang="el-GR" sz="2000" b="1" dirty="0" smtClean="0">
                <a:solidFill>
                  <a:srgbClr val="284C6A"/>
                </a:solidFill>
                <a:latin typeface="+mn-lt"/>
              </a:rPr>
              <a:t>επαφή </a:t>
            </a:r>
            <a:r>
              <a:rPr lang="el-GR" altLang="el-GR" sz="2000" b="1" dirty="0">
                <a:solidFill>
                  <a:srgbClr val="284C6A"/>
                </a:solidFill>
                <a:latin typeface="+mn-lt"/>
              </a:rPr>
              <a:t>με εργοδότες και την αγορά εργασίας εν γένει με στόχο την </a:t>
            </a:r>
            <a:r>
              <a:rPr lang="el-GR" altLang="el-GR" sz="2000" b="1" dirty="0" smtClean="0">
                <a:solidFill>
                  <a:srgbClr val="284C6A"/>
                </a:solidFill>
                <a:latin typeface="+mn-lt"/>
              </a:rPr>
              <a:t>εργασιακή ένταξη ανέργων</a:t>
            </a:r>
            <a:endParaRPr lang="el-GR" altLang="el-GR" sz="2000" b="1" dirty="0">
              <a:solidFill>
                <a:srgbClr val="284C6A"/>
              </a:solidFill>
              <a:latin typeface="+mn-lt"/>
            </a:endParaRPr>
          </a:p>
          <a:p>
            <a:pPr marL="457200" indent="-457200">
              <a:spcBef>
                <a:spcPts val="1200"/>
              </a:spcBef>
              <a:buClr>
                <a:srgbClr val="990033"/>
              </a:buClr>
              <a:buFont typeface="Wingdings" pitchFamily="2" charset="2"/>
              <a:buChar char="Ø"/>
            </a:pPr>
            <a:r>
              <a:rPr lang="el-GR" altLang="el-GR" sz="2000" b="1" dirty="0" smtClean="0">
                <a:solidFill>
                  <a:srgbClr val="284C6A"/>
                </a:solidFill>
                <a:latin typeface="+mn-lt"/>
              </a:rPr>
              <a:t>Υποστηρίζει </a:t>
            </a:r>
            <a:r>
              <a:rPr lang="el-GR" altLang="el-GR" sz="2000" b="1" dirty="0">
                <a:solidFill>
                  <a:srgbClr val="284C6A"/>
                </a:solidFill>
                <a:latin typeface="+mn-lt"/>
              </a:rPr>
              <a:t>τα ωφελούμενα άτομα να </a:t>
            </a:r>
            <a:r>
              <a:rPr lang="el-GR" altLang="el-GR" sz="2000" b="1" dirty="0" smtClean="0">
                <a:solidFill>
                  <a:srgbClr val="284C6A"/>
                </a:solidFill>
                <a:latin typeface="+mn-lt"/>
              </a:rPr>
              <a:t>εισέλθουν ή </a:t>
            </a:r>
            <a:r>
              <a:rPr lang="el-GR" altLang="el-GR" sz="2000" b="1" dirty="0" err="1" smtClean="0">
                <a:solidFill>
                  <a:srgbClr val="284C6A"/>
                </a:solidFill>
                <a:latin typeface="+mn-lt"/>
              </a:rPr>
              <a:t>επαναεισέλθουν</a:t>
            </a:r>
            <a:r>
              <a:rPr lang="el-GR" altLang="el-GR" sz="2000" b="1" dirty="0" smtClean="0">
                <a:solidFill>
                  <a:srgbClr val="284C6A"/>
                </a:solidFill>
                <a:latin typeface="+mn-lt"/>
              </a:rPr>
              <a:t> </a:t>
            </a:r>
            <a:r>
              <a:rPr lang="el-GR" altLang="el-GR" sz="2000" b="1" dirty="0">
                <a:solidFill>
                  <a:srgbClr val="284C6A"/>
                </a:solidFill>
                <a:latin typeface="+mn-lt"/>
              </a:rPr>
              <a:t>στην αγορά εργασίας,  </a:t>
            </a:r>
            <a:r>
              <a:rPr lang="el-GR" altLang="el-GR" sz="2000" b="1" dirty="0" smtClean="0">
                <a:solidFill>
                  <a:srgbClr val="284C6A"/>
                </a:solidFill>
                <a:latin typeface="+mn-lt"/>
              </a:rPr>
              <a:t>συνεργαζόμενο με τον ΟΑΕΔ για </a:t>
            </a:r>
            <a:r>
              <a:rPr lang="el-GR" altLang="el-GR" sz="2000" b="1" dirty="0">
                <a:solidFill>
                  <a:srgbClr val="284C6A"/>
                </a:solidFill>
                <a:latin typeface="+mn-lt"/>
              </a:rPr>
              <a:t>σύνταξη και αποστολή </a:t>
            </a:r>
            <a:r>
              <a:rPr lang="el-GR" altLang="el-GR" sz="2000" b="1" dirty="0" smtClean="0">
                <a:solidFill>
                  <a:srgbClr val="284C6A"/>
                </a:solidFill>
                <a:latin typeface="+mn-lt"/>
              </a:rPr>
              <a:t>βιογραφικού, συνοδευτικής </a:t>
            </a:r>
            <a:r>
              <a:rPr lang="el-GR" altLang="el-GR" sz="2000" b="1" dirty="0">
                <a:solidFill>
                  <a:srgbClr val="284C6A"/>
                </a:solidFill>
                <a:latin typeface="+mn-lt"/>
              </a:rPr>
              <a:t>επιστολής κλπ)</a:t>
            </a:r>
          </a:p>
          <a:p>
            <a:pPr marL="457200" indent="-457200">
              <a:spcBef>
                <a:spcPts val="1200"/>
              </a:spcBef>
              <a:buClr>
                <a:srgbClr val="990033"/>
              </a:buClr>
              <a:buFont typeface="Wingdings" pitchFamily="2" charset="2"/>
              <a:buChar char="Ø"/>
            </a:pPr>
            <a:r>
              <a:rPr lang="el-GR" altLang="el-GR" sz="2000" b="1" dirty="0" smtClean="0">
                <a:solidFill>
                  <a:srgbClr val="284C6A"/>
                </a:solidFill>
                <a:latin typeface="+mn-lt"/>
              </a:rPr>
              <a:t> Βοηθά </a:t>
            </a:r>
            <a:r>
              <a:rPr lang="el-GR" altLang="el-GR" sz="2000" b="1" dirty="0">
                <a:solidFill>
                  <a:srgbClr val="284C6A"/>
                </a:solidFill>
                <a:latin typeface="+mn-lt"/>
              </a:rPr>
              <a:t>στη δημιουργία </a:t>
            </a:r>
            <a:r>
              <a:rPr lang="el-GR" altLang="el-GR" sz="2000" b="1" dirty="0" smtClean="0">
                <a:solidFill>
                  <a:srgbClr val="284C6A"/>
                </a:solidFill>
                <a:latin typeface="+mn-lt"/>
              </a:rPr>
              <a:t>συνεταιρισμών και προωθεί </a:t>
            </a:r>
            <a:r>
              <a:rPr lang="el-GR" altLang="el-GR" sz="2000" b="1" dirty="0">
                <a:solidFill>
                  <a:srgbClr val="284C6A"/>
                </a:solidFill>
                <a:latin typeface="+mn-lt"/>
              </a:rPr>
              <a:t>την ιδέα της κοινωνικής </a:t>
            </a:r>
            <a:r>
              <a:rPr lang="el-GR" altLang="el-GR" sz="2000" b="1" dirty="0" smtClean="0">
                <a:solidFill>
                  <a:srgbClr val="284C6A"/>
                </a:solidFill>
                <a:latin typeface="+mn-lt"/>
              </a:rPr>
              <a:t>οικονομίας μεταξύ των ωφελούμενων. </a:t>
            </a:r>
            <a:endParaRPr lang="el-GR" altLang="el-GR" sz="2000" b="1" dirty="0">
              <a:solidFill>
                <a:srgbClr val="284C6A"/>
              </a:solidFill>
              <a:latin typeface="+mn-lt"/>
            </a:endParaRPr>
          </a:p>
        </p:txBody>
      </p:sp>
    </p:spTree>
    <p:extLst>
      <p:ext uri="{BB962C8B-B14F-4D97-AF65-F5344CB8AC3E}">
        <p14:creationId xmlns:p14="http://schemas.microsoft.com/office/powerpoint/2010/main" xmlns="" val="3575695129"/>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5"/>
          <p:cNvSpPr>
            <a:spLocks noGrp="1" noChangeArrowheads="1"/>
          </p:cNvSpPr>
          <p:nvPr>
            <p:ph type="subTitle" idx="1"/>
          </p:nvPr>
        </p:nvSpPr>
        <p:spPr>
          <a:xfrm>
            <a:off x="23894" y="0"/>
            <a:ext cx="9122016" cy="5877272"/>
          </a:xfrm>
        </p:spPr>
        <p:txBody>
          <a:bodyPr/>
          <a:lstStyle/>
          <a:p>
            <a:endParaRPr lang="el-GR" altLang="el-GR" dirty="0"/>
          </a:p>
        </p:txBody>
      </p:sp>
      <p:pic>
        <p:nvPicPr>
          <p:cNvPr id="6" name="Picture 7" descr="C:\Users\Καλλιόπη\Desktop\αρχείο λήψης (1).png"/>
          <p:cNvPicPr>
            <a:picLocks noChangeAspect="1" noChangeArrowheads="1"/>
          </p:cNvPicPr>
          <p:nvPr/>
        </p:nvPicPr>
        <p:blipFill>
          <a:blip r:embed="rId2" cstate="email">
            <a:extLst>
              <a:ext uri="{28A0092B-C50C-407E-A947-70E740481C1C}">
                <a14:useLocalDpi xmlns:a14="http://schemas.microsoft.com/office/drawing/2010/main" xmlns="" val="0"/>
              </a:ext>
            </a:extLst>
          </a:blip>
          <a:srcRect/>
          <a:stretch>
            <a:fillRect/>
          </a:stretch>
        </p:blipFill>
        <p:spPr bwMode="auto">
          <a:xfrm>
            <a:off x="21984" y="5929330"/>
            <a:ext cx="1335306" cy="928670"/>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8" descr="C:\Users\Καλλιόπη\Desktop\λογοτυπα\images.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643042" y="5877272"/>
            <a:ext cx="6215106" cy="980728"/>
          </a:xfrm>
          <a:prstGeom prst="rect">
            <a:avLst/>
          </a:prstGeom>
          <a:noFill/>
          <a:extLst>
            <a:ext uri="{909E8E84-426E-40DD-AFC4-6F175D3DCCD1}">
              <a14:hiddenFill xmlns:a14="http://schemas.microsoft.com/office/drawing/2010/main" xmlns="">
                <a:solidFill>
                  <a:srgbClr val="FFFFFF"/>
                </a:solidFill>
              </a14:hiddenFill>
            </a:ext>
          </a:extLst>
        </p:spPr>
      </p:pic>
      <p:pic>
        <p:nvPicPr>
          <p:cNvPr id="8" name="Picture 2"/>
          <p:cNvPicPr>
            <a:picLocks noChangeAspect="1" noChangeArrowheads="1"/>
          </p:cNvPicPr>
          <p:nvPr/>
        </p:nvPicPr>
        <p:blipFill>
          <a:blip r:embed="rId4" cstate="email">
            <a:extLst>
              <a:ext uri="{28A0092B-C50C-407E-A947-70E740481C1C}">
                <a14:useLocalDpi xmlns:a14="http://schemas.microsoft.com/office/drawing/2010/main" xmlns="" val="0"/>
              </a:ext>
            </a:extLst>
          </a:blip>
          <a:srcRect/>
          <a:stretch>
            <a:fillRect/>
          </a:stretch>
        </p:blipFill>
        <p:spPr bwMode="auto">
          <a:xfrm>
            <a:off x="7715272" y="5877272"/>
            <a:ext cx="1422204" cy="98072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9" name="Picture 9" descr="C:\Users\Καλλιόπη\Desktop\λογοτυπα\images (1).jp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0" y="0"/>
            <a:ext cx="9144000" cy="2276872"/>
          </a:xfrm>
          <a:prstGeom prst="rect">
            <a:avLst/>
          </a:prstGeom>
          <a:noFill/>
          <a:extLst>
            <a:ext uri="{909E8E84-426E-40DD-AFC4-6F175D3DCCD1}">
              <a14:hiddenFill xmlns:a14="http://schemas.microsoft.com/office/drawing/2010/main" xmlns="">
                <a:solidFill>
                  <a:srgbClr val="FFFFFF"/>
                </a:solidFill>
              </a14:hiddenFill>
            </a:ext>
          </a:extLst>
        </p:spPr>
      </p:pic>
      <p:sp>
        <p:nvSpPr>
          <p:cNvPr id="2" name="Τίτλος 1"/>
          <p:cNvSpPr>
            <a:spLocks noGrp="1"/>
          </p:cNvSpPr>
          <p:nvPr>
            <p:ph type="ctrTitle"/>
          </p:nvPr>
        </p:nvSpPr>
        <p:spPr>
          <a:xfrm>
            <a:off x="0" y="2708920"/>
            <a:ext cx="9144000" cy="3168352"/>
          </a:xfrm>
        </p:spPr>
        <p:txBody>
          <a:bodyPr/>
          <a:lstStyle/>
          <a:p>
            <a:r>
              <a:rPr lang="el-GR" sz="4200" b="1" dirty="0" smtClean="0"/>
              <a:t>Αρμοδιότητες Κέντρου Κοινότητας διευρυμένου με Παράρτημα </a:t>
            </a:r>
            <a:r>
              <a:rPr lang="el-GR" sz="4200" b="1" dirty="0" err="1" smtClean="0"/>
              <a:t>Ρομά</a:t>
            </a:r>
            <a:r>
              <a:rPr lang="el-GR" sz="4200" b="1" dirty="0" smtClean="0"/>
              <a:t/>
            </a:r>
            <a:br>
              <a:rPr lang="el-GR" sz="4200" b="1" dirty="0" smtClean="0"/>
            </a:br>
            <a:r>
              <a:rPr lang="el-GR" sz="4200" b="1" dirty="0" smtClean="0"/>
              <a:t> </a:t>
            </a:r>
            <a:endParaRPr lang="el-GR" sz="4200" b="1" dirty="0"/>
          </a:p>
        </p:txBody>
      </p:sp>
    </p:spTree>
    <p:extLst>
      <p:ext uri="{BB962C8B-B14F-4D97-AF65-F5344CB8AC3E}">
        <p14:creationId xmlns:p14="http://schemas.microsoft.com/office/powerpoint/2010/main" xmlns="" val="2265889955"/>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7" descr="C:\Users\Καλλιόπη\Desktop\αρχείο λήψης (1).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1984" y="6381328"/>
            <a:ext cx="661584" cy="476672"/>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8" descr="C:\Users\Καλλιόπη\Desktop\λογοτυπα\images.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403648" y="6381328"/>
            <a:ext cx="5929354" cy="476672"/>
          </a:xfrm>
          <a:prstGeom prst="rect">
            <a:avLst/>
          </a:prstGeom>
          <a:noFill/>
          <a:extLst>
            <a:ext uri="{909E8E84-426E-40DD-AFC4-6F175D3DCCD1}">
              <a14:hiddenFill xmlns:a14="http://schemas.microsoft.com/office/drawing/2010/main" xmlns="">
                <a:solidFill>
                  <a:srgbClr val="FFFFFF"/>
                </a:solidFill>
              </a14:hiddenFill>
            </a:ext>
          </a:extLst>
        </p:spPr>
      </p:pic>
      <p:pic>
        <p:nvPicPr>
          <p:cNvPr id="8" name="Picture 2"/>
          <p:cNvPicPr>
            <a:picLocks noChangeAspect="1" noChangeArrowheads="1"/>
          </p:cNvPicPr>
          <p:nvPr/>
        </p:nvPicPr>
        <p:blipFill>
          <a:blip r:embed="rId4" cstate="email">
            <a:extLst>
              <a:ext uri="{28A0092B-C50C-407E-A947-70E740481C1C}">
                <a14:useLocalDpi xmlns:a14="http://schemas.microsoft.com/office/drawing/2010/main" xmlns="" val="0"/>
              </a:ext>
            </a:extLst>
          </a:blip>
          <a:srcRect/>
          <a:stretch>
            <a:fillRect/>
          </a:stretch>
        </p:blipFill>
        <p:spPr bwMode="auto">
          <a:xfrm>
            <a:off x="8244408" y="6381328"/>
            <a:ext cx="893068" cy="47667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10" name="9 - Ορθογώνιο"/>
          <p:cNvSpPr/>
          <p:nvPr/>
        </p:nvSpPr>
        <p:spPr>
          <a:xfrm>
            <a:off x="323528" y="214291"/>
            <a:ext cx="8424936" cy="6017032"/>
          </a:xfrm>
          <a:prstGeom prst="rect">
            <a:avLst/>
          </a:prstGeom>
        </p:spPr>
        <p:txBody>
          <a:bodyPr wrap="square">
            <a:spAutoFit/>
          </a:bodyPr>
          <a:lstStyle/>
          <a:p>
            <a:pPr algn="ctr">
              <a:buClr>
                <a:srgbClr val="990033"/>
              </a:buClr>
            </a:pPr>
            <a:endParaRPr lang="el-GR" sz="2100" b="1" spc="100" dirty="0" smtClean="0">
              <a:solidFill>
                <a:srgbClr val="7C1627"/>
              </a:solidFill>
              <a:latin typeface="+mn-lt"/>
            </a:endParaRPr>
          </a:p>
          <a:p>
            <a:pPr marL="342900" indent="-342900">
              <a:spcBef>
                <a:spcPts val="1200"/>
              </a:spcBef>
              <a:buClr>
                <a:srgbClr val="990033"/>
              </a:buClr>
              <a:buFont typeface="Wingdings" pitchFamily="2" charset="2"/>
              <a:buChar char="Ø"/>
            </a:pPr>
            <a:r>
              <a:rPr lang="el-GR" altLang="el-GR" sz="2100" b="1" dirty="0" smtClean="0">
                <a:solidFill>
                  <a:srgbClr val="284C6A"/>
                </a:solidFill>
                <a:latin typeface="+mn-lt"/>
              </a:rPr>
              <a:t>Παροχή συμβουλευτικών υπηρεσιών για την ένταξη της </a:t>
            </a:r>
            <a:r>
              <a:rPr lang="el-GR" altLang="el-GR" sz="2100" b="1" dirty="0" smtClean="0">
                <a:solidFill>
                  <a:srgbClr val="284C6A"/>
                </a:solidFill>
                <a:latin typeface="+mn-lt"/>
              </a:rPr>
              <a:t>οικογένειας και τη </a:t>
            </a:r>
            <a:r>
              <a:rPr lang="el-GR" altLang="el-GR" sz="2100" b="1" dirty="0" smtClean="0">
                <a:solidFill>
                  <a:srgbClr val="284C6A"/>
                </a:solidFill>
                <a:latin typeface="+mn-lt"/>
              </a:rPr>
              <a:t>στήριξη </a:t>
            </a:r>
            <a:r>
              <a:rPr lang="el-GR" altLang="el-GR" sz="2100" b="1" dirty="0" smtClean="0">
                <a:solidFill>
                  <a:srgbClr val="284C6A"/>
                </a:solidFill>
                <a:latin typeface="+mn-lt"/>
              </a:rPr>
              <a:t>των </a:t>
            </a:r>
            <a:r>
              <a:rPr lang="el-GR" altLang="el-GR" sz="2100" b="1" dirty="0" smtClean="0">
                <a:solidFill>
                  <a:srgbClr val="284C6A"/>
                </a:solidFill>
                <a:latin typeface="+mn-lt"/>
              </a:rPr>
              <a:t>δικαιωμάτων του παιδιού</a:t>
            </a:r>
          </a:p>
          <a:p>
            <a:pPr marL="342900" indent="-342900">
              <a:spcBef>
                <a:spcPts val="1200"/>
              </a:spcBef>
              <a:buClr>
                <a:srgbClr val="990033"/>
              </a:buClr>
              <a:buFont typeface="Wingdings" pitchFamily="2" charset="2"/>
              <a:buChar char="Ø"/>
            </a:pPr>
            <a:r>
              <a:rPr lang="el-GR" altLang="el-GR" sz="2100" b="1" dirty="0" smtClean="0">
                <a:solidFill>
                  <a:srgbClr val="284C6A"/>
                </a:solidFill>
                <a:latin typeface="+mn-lt"/>
              </a:rPr>
              <a:t>Στήριξη και ενδυνάμωση των γυναικών  </a:t>
            </a:r>
            <a:endParaRPr lang="el-GR" altLang="el-GR" sz="2100" b="1" dirty="0">
              <a:solidFill>
                <a:srgbClr val="284C6A"/>
              </a:solidFill>
              <a:latin typeface="+mn-lt"/>
            </a:endParaRPr>
          </a:p>
          <a:p>
            <a:pPr marL="342900" indent="-342900">
              <a:spcBef>
                <a:spcPts val="1200"/>
              </a:spcBef>
              <a:buClr>
                <a:srgbClr val="990033"/>
              </a:buClr>
              <a:buFont typeface="Wingdings" pitchFamily="2" charset="2"/>
              <a:buChar char="Ø"/>
            </a:pPr>
            <a:r>
              <a:rPr lang="el-GR" altLang="el-GR" sz="2100" b="1" dirty="0" smtClean="0">
                <a:solidFill>
                  <a:srgbClr val="284C6A"/>
                </a:solidFill>
                <a:latin typeface="+mn-lt"/>
              </a:rPr>
              <a:t>Παροχή </a:t>
            </a:r>
            <a:r>
              <a:rPr lang="el-GR" altLang="el-GR" sz="2100" b="1" dirty="0" smtClean="0">
                <a:solidFill>
                  <a:srgbClr val="284C6A"/>
                </a:solidFill>
                <a:latin typeface="+mn-lt"/>
              </a:rPr>
              <a:t>βοήθειας, διευκόλυνση </a:t>
            </a:r>
            <a:r>
              <a:rPr lang="el-GR" altLang="el-GR" sz="2100" b="1" dirty="0" smtClean="0">
                <a:solidFill>
                  <a:srgbClr val="284C6A"/>
                </a:solidFill>
                <a:latin typeface="+mn-lt"/>
              </a:rPr>
              <a:t>και συνηγορία στην πρόσβαση των ωφελουμένων </a:t>
            </a:r>
            <a:r>
              <a:rPr lang="el-GR" altLang="el-GR" sz="2100" b="1" dirty="0" smtClean="0">
                <a:solidFill>
                  <a:srgbClr val="284C6A"/>
                </a:solidFill>
                <a:latin typeface="+mn-lt"/>
              </a:rPr>
              <a:t>σε </a:t>
            </a:r>
            <a:r>
              <a:rPr lang="el-GR" altLang="el-GR" sz="2100" b="1" dirty="0" err="1" smtClean="0">
                <a:solidFill>
                  <a:srgbClr val="284C6A"/>
                </a:solidFill>
                <a:latin typeface="+mn-lt"/>
              </a:rPr>
              <a:t>προνοιακές</a:t>
            </a:r>
            <a:r>
              <a:rPr lang="el-GR" altLang="el-GR" sz="2100" b="1" dirty="0" smtClean="0">
                <a:solidFill>
                  <a:srgbClr val="284C6A"/>
                </a:solidFill>
                <a:latin typeface="+mn-lt"/>
              </a:rPr>
              <a:t> παροχές και την αντιμετώπιση δικαστικών</a:t>
            </a:r>
            <a:r>
              <a:rPr lang="el-GR" altLang="el-GR" sz="2100" b="1" dirty="0" smtClean="0">
                <a:solidFill>
                  <a:srgbClr val="284C6A"/>
                </a:solidFill>
                <a:latin typeface="+mn-lt"/>
              </a:rPr>
              <a:t>, </a:t>
            </a:r>
            <a:r>
              <a:rPr lang="el-GR" altLang="el-GR" sz="2100" b="1" dirty="0" err="1" smtClean="0">
                <a:solidFill>
                  <a:srgbClr val="284C6A"/>
                </a:solidFill>
                <a:latin typeface="+mn-lt"/>
              </a:rPr>
              <a:t>αστικοδημοτικών</a:t>
            </a:r>
            <a:r>
              <a:rPr lang="el-GR" altLang="el-GR" sz="2100" b="1" dirty="0" smtClean="0">
                <a:solidFill>
                  <a:srgbClr val="284C6A"/>
                </a:solidFill>
                <a:latin typeface="+mn-lt"/>
              </a:rPr>
              <a:t> και νομικών εκκρεμοτήτων των ωφελουμένων</a:t>
            </a:r>
          </a:p>
          <a:p>
            <a:pPr marL="342900" indent="-342900">
              <a:spcBef>
                <a:spcPts val="1200"/>
              </a:spcBef>
              <a:buClr>
                <a:srgbClr val="990033"/>
              </a:buClr>
              <a:buFont typeface="Wingdings" pitchFamily="2" charset="2"/>
              <a:buChar char="Ø"/>
            </a:pPr>
            <a:r>
              <a:rPr lang="el-GR" altLang="el-GR" sz="2100" b="1" dirty="0" smtClean="0">
                <a:solidFill>
                  <a:srgbClr val="284C6A"/>
                </a:solidFill>
                <a:latin typeface="+mn-lt"/>
              </a:rPr>
              <a:t>Ενημέρωση για θέματα δημόσιας υγείας και προώθηση της πρωτοβάθμιας υγείας των </a:t>
            </a:r>
            <a:r>
              <a:rPr lang="el-GR" altLang="el-GR" sz="2100" b="1" dirty="0" err="1" smtClean="0">
                <a:solidFill>
                  <a:srgbClr val="284C6A"/>
                </a:solidFill>
                <a:latin typeface="+mn-lt"/>
              </a:rPr>
              <a:t>Ρομά</a:t>
            </a:r>
            <a:endParaRPr lang="el-GR" altLang="el-GR" sz="2100" b="1" dirty="0" smtClean="0">
              <a:solidFill>
                <a:srgbClr val="284C6A"/>
              </a:solidFill>
              <a:latin typeface="+mn-lt"/>
            </a:endParaRPr>
          </a:p>
          <a:p>
            <a:pPr marL="342900" indent="-342900">
              <a:spcBef>
                <a:spcPts val="1200"/>
              </a:spcBef>
              <a:buClr>
                <a:srgbClr val="990033"/>
              </a:buClr>
              <a:buFont typeface="Wingdings" pitchFamily="2" charset="2"/>
              <a:buChar char="Ø"/>
            </a:pPr>
            <a:r>
              <a:rPr lang="el-GR" altLang="el-GR" sz="2100" b="1" dirty="0" smtClean="0">
                <a:solidFill>
                  <a:srgbClr val="284C6A"/>
                </a:solidFill>
                <a:latin typeface="+mn-lt"/>
              </a:rPr>
              <a:t>Υποστήριξη στην εξεύρεση εργασίας</a:t>
            </a:r>
          </a:p>
          <a:p>
            <a:pPr marL="342900" indent="-342900">
              <a:spcBef>
                <a:spcPts val="1200"/>
              </a:spcBef>
              <a:buClr>
                <a:srgbClr val="990033"/>
              </a:buClr>
              <a:buFont typeface="Wingdings" pitchFamily="2" charset="2"/>
              <a:buChar char="Ø"/>
            </a:pPr>
            <a:r>
              <a:rPr lang="el-GR" altLang="el-GR" sz="2100" b="1" dirty="0" smtClean="0">
                <a:solidFill>
                  <a:srgbClr val="284C6A"/>
                </a:solidFill>
                <a:latin typeface="+mn-lt"/>
              </a:rPr>
              <a:t>Ενημέρωση για δημιουργία ενώσεων, συνεταιρισμών, εταιρειών κοινωνικής οικονομίας</a:t>
            </a:r>
          </a:p>
          <a:p>
            <a:pPr marL="342900" indent="-342900">
              <a:spcBef>
                <a:spcPts val="1200"/>
              </a:spcBef>
              <a:buClr>
                <a:srgbClr val="990033"/>
              </a:buClr>
              <a:buFont typeface="Wingdings" pitchFamily="2" charset="2"/>
              <a:buChar char="Ø"/>
            </a:pPr>
            <a:r>
              <a:rPr lang="el-GR" altLang="el-GR" sz="2100" b="1" dirty="0" smtClean="0">
                <a:solidFill>
                  <a:srgbClr val="284C6A"/>
                </a:solidFill>
                <a:latin typeface="+mn-lt"/>
              </a:rPr>
              <a:t>Ευαισθητοποίηση του κοινωνικού συνόλου και άρση των στερεοτύπων και των προκαταλήψεων </a:t>
            </a:r>
          </a:p>
        </p:txBody>
      </p:sp>
    </p:spTree>
    <p:extLst>
      <p:ext uri="{BB962C8B-B14F-4D97-AF65-F5344CB8AC3E}">
        <p14:creationId xmlns:p14="http://schemas.microsoft.com/office/powerpoint/2010/main" xmlns="" val="1897675418"/>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5"/>
          <p:cNvSpPr>
            <a:spLocks noGrp="1" noChangeArrowheads="1"/>
          </p:cNvSpPr>
          <p:nvPr>
            <p:ph type="subTitle" idx="1"/>
          </p:nvPr>
        </p:nvSpPr>
        <p:spPr>
          <a:xfrm>
            <a:off x="23894" y="0"/>
            <a:ext cx="9122016" cy="5877272"/>
          </a:xfrm>
        </p:spPr>
        <p:txBody>
          <a:bodyPr/>
          <a:lstStyle/>
          <a:p>
            <a:endParaRPr lang="el-GR" altLang="el-GR" dirty="0"/>
          </a:p>
        </p:txBody>
      </p:sp>
      <p:pic>
        <p:nvPicPr>
          <p:cNvPr id="6" name="Picture 7" descr="C:\Users\Καλλιόπη\Desktop\αρχείο λήψης (1).png"/>
          <p:cNvPicPr>
            <a:picLocks noChangeAspect="1" noChangeArrowheads="1"/>
          </p:cNvPicPr>
          <p:nvPr/>
        </p:nvPicPr>
        <p:blipFill>
          <a:blip r:embed="rId2" cstate="email">
            <a:extLst>
              <a:ext uri="{28A0092B-C50C-407E-A947-70E740481C1C}">
                <a14:useLocalDpi xmlns:a14="http://schemas.microsoft.com/office/drawing/2010/main" xmlns="" val="0"/>
              </a:ext>
            </a:extLst>
          </a:blip>
          <a:srcRect/>
          <a:stretch>
            <a:fillRect/>
          </a:stretch>
        </p:blipFill>
        <p:spPr bwMode="auto">
          <a:xfrm>
            <a:off x="21984" y="5929330"/>
            <a:ext cx="1335306" cy="928670"/>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8" descr="C:\Users\Καλλιόπη\Desktop\λογοτυπα\images.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643042" y="5877272"/>
            <a:ext cx="6215106" cy="980728"/>
          </a:xfrm>
          <a:prstGeom prst="rect">
            <a:avLst/>
          </a:prstGeom>
          <a:noFill/>
          <a:extLst>
            <a:ext uri="{909E8E84-426E-40DD-AFC4-6F175D3DCCD1}">
              <a14:hiddenFill xmlns:a14="http://schemas.microsoft.com/office/drawing/2010/main" xmlns="">
                <a:solidFill>
                  <a:srgbClr val="FFFFFF"/>
                </a:solidFill>
              </a14:hiddenFill>
            </a:ext>
          </a:extLst>
        </p:spPr>
      </p:pic>
      <p:pic>
        <p:nvPicPr>
          <p:cNvPr id="8" name="Picture 2"/>
          <p:cNvPicPr>
            <a:picLocks noChangeAspect="1" noChangeArrowheads="1"/>
          </p:cNvPicPr>
          <p:nvPr/>
        </p:nvPicPr>
        <p:blipFill>
          <a:blip r:embed="rId4" cstate="email">
            <a:extLst>
              <a:ext uri="{28A0092B-C50C-407E-A947-70E740481C1C}">
                <a14:useLocalDpi xmlns:a14="http://schemas.microsoft.com/office/drawing/2010/main" xmlns="" val="0"/>
              </a:ext>
            </a:extLst>
          </a:blip>
          <a:srcRect/>
          <a:stretch>
            <a:fillRect/>
          </a:stretch>
        </p:blipFill>
        <p:spPr bwMode="auto">
          <a:xfrm>
            <a:off x="7715272" y="5877272"/>
            <a:ext cx="1422204" cy="98072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9" name="Picture 9" descr="C:\Users\Καλλιόπη\Desktop\λογοτυπα\images (1).jp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0" y="0"/>
            <a:ext cx="9144000" cy="2276872"/>
          </a:xfrm>
          <a:prstGeom prst="rect">
            <a:avLst/>
          </a:prstGeom>
          <a:noFill/>
          <a:extLst>
            <a:ext uri="{909E8E84-426E-40DD-AFC4-6F175D3DCCD1}">
              <a14:hiddenFill xmlns:a14="http://schemas.microsoft.com/office/drawing/2010/main" xmlns="">
                <a:solidFill>
                  <a:srgbClr val="FFFFFF"/>
                </a:solidFill>
              </a14:hiddenFill>
            </a:ext>
          </a:extLst>
        </p:spPr>
      </p:pic>
      <p:sp>
        <p:nvSpPr>
          <p:cNvPr id="2" name="Τίτλος 1"/>
          <p:cNvSpPr>
            <a:spLocks noGrp="1"/>
          </p:cNvSpPr>
          <p:nvPr>
            <p:ph type="ctrTitle"/>
          </p:nvPr>
        </p:nvSpPr>
        <p:spPr>
          <a:xfrm>
            <a:off x="0" y="2708920"/>
            <a:ext cx="9144000" cy="3168352"/>
          </a:xfrm>
        </p:spPr>
        <p:txBody>
          <a:bodyPr/>
          <a:lstStyle/>
          <a:p>
            <a:r>
              <a:rPr lang="el-GR" sz="4200" b="1" dirty="0" smtClean="0"/>
              <a:t>Αρμοδιότητες Στελεχών</a:t>
            </a:r>
            <a:br>
              <a:rPr lang="el-GR" sz="4200" b="1" dirty="0" smtClean="0"/>
            </a:br>
            <a:r>
              <a:rPr lang="el-GR" sz="4200" b="1" dirty="0" smtClean="0"/>
              <a:t>Παραρτήματος Ρομά</a:t>
            </a:r>
            <a:br>
              <a:rPr lang="el-GR" sz="4200" b="1" dirty="0" smtClean="0"/>
            </a:br>
            <a:r>
              <a:rPr lang="el-GR" sz="4200" b="1" dirty="0" smtClean="0"/>
              <a:t> </a:t>
            </a:r>
            <a:endParaRPr lang="el-GR" sz="4200" b="1" dirty="0"/>
          </a:p>
        </p:txBody>
      </p:sp>
    </p:spTree>
    <p:extLst>
      <p:ext uri="{BB962C8B-B14F-4D97-AF65-F5344CB8AC3E}">
        <p14:creationId xmlns:p14="http://schemas.microsoft.com/office/powerpoint/2010/main" xmlns="" val="2265889955"/>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7" descr="C:\Users\Καλλιόπη\Desktop\αρχείο λήψης (1).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1984" y="6381328"/>
            <a:ext cx="661584" cy="476672"/>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8" descr="C:\Users\Καλλιόπη\Desktop\λογοτυπα\images.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403648" y="6381328"/>
            <a:ext cx="5929354" cy="476672"/>
          </a:xfrm>
          <a:prstGeom prst="rect">
            <a:avLst/>
          </a:prstGeom>
          <a:noFill/>
          <a:extLst>
            <a:ext uri="{909E8E84-426E-40DD-AFC4-6F175D3DCCD1}">
              <a14:hiddenFill xmlns:a14="http://schemas.microsoft.com/office/drawing/2010/main" xmlns="">
                <a:solidFill>
                  <a:srgbClr val="FFFFFF"/>
                </a:solidFill>
              </a14:hiddenFill>
            </a:ext>
          </a:extLst>
        </p:spPr>
      </p:pic>
      <p:pic>
        <p:nvPicPr>
          <p:cNvPr id="8" name="Picture 2"/>
          <p:cNvPicPr>
            <a:picLocks noChangeAspect="1" noChangeArrowheads="1"/>
          </p:cNvPicPr>
          <p:nvPr/>
        </p:nvPicPr>
        <p:blipFill>
          <a:blip r:embed="rId4" cstate="email">
            <a:extLst>
              <a:ext uri="{28A0092B-C50C-407E-A947-70E740481C1C}">
                <a14:useLocalDpi xmlns:a14="http://schemas.microsoft.com/office/drawing/2010/main" xmlns="" val="0"/>
              </a:ext>
            </a:extLst>
          </a:blip>
          <a:srcRect/>
          <a:stretch>
            <a:fillRect/>
          </a:stretch>
        </p:blipFill>
        <p:spPr bwMode="auto">
          <a:xfrm>
            <a:off x="8244408" y="6381328"/>
            <a:ext cx="893068" cy="47667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10" name="9 - Ορθογώνιο"/>
          <p:cNvSpPr/>
          <p:nvPr/>
        </p:nvSpPr>
        <p:spPr>
          <a:xfrm>
            <a:off x="214282" y="620688"/>
            <a:ext cx="8572560" cy="5432256"/>
          </a:xfrm>
          <a:prstGeom prst="rect">
            <a:avLst/>
          </a:prstGeom>
        </p:spPr>
        <p:txBody>
          <a:bodyPr wrap="square">
            <a:spAutoFit/>
          </a:bodyPr>
          <a:lstStyle/>
          <a:p>
            <a:pPr algn="ctr">
              <a:spcBef>
                <a:spcPts val="600"/>
              </a:spcBef>
              <a:buClr>
                <a:srgbClr val="990033"/>
              </a:buClr>
            </a:pPr>
            <a:r>
              <a:rPr lang="el-GR" altLang="el-GR" sz="2200" b="1" spc="100" dirty="0" smtClean="0">
                <a:solidFill>
                  <a:srgbClr val="7C1627"/>
                </a:solidFill>
                <a:latin typeface="+mn-lt"/>
              </a:rPr>
              <a:t>Κοινωνικός Λειτουργός</a:t>
            </a:r>
            <a:r>
              <a:rPr lang="en-US" altLang="el-GR" sz="2200" b="1" spc="100" dirty="0" smtClean="0">
                <a:solidFill>
                  <a:srgbClr val="7C1627"/>
                </a:solidFill>
                <a:latin typeface="+mn-lt"/>
              </a:rPr>
              <a:t> </a:t>
            </a:r>
            <a:r>
              <a:rPr lang="el-GR" altLang="el-GR" sz="2200" b="1" spc="100" dirty="0" smtClean="0">
                <a:solidFill>
                  <a:srgbClr val="7C1627"/>
                </a:solidFill>
                <a:latin typeface="+mn-lt"/>
              </a:rPr>
              <a:t>ή Κοινωνιολόγος</a:t>
            </a:r>
          </a:p>
          <a:p>
            <a:pPr algn="ctr">
              <a:buClr>
                <a:srgbClr val="990033"/>
              </a:buClr>
            </a:pPr>
            <a:r>
              <a:rPr lang="el-GR" altLang="el-GR" sz="2200" b="1" spc="100" dirty="0" smtClean="0">
                <a:solidFill>
                  <a:srgbClr val="7C1627"/>
                </a:solidFill>
                <a:latin typeface="+mn-lt"/>
              </a:rPr>
              <a:t>επικεφαλής </a:t>
            </a:r>
            <a:r>
              <a:rPr lang="el-GR" altLang="el-GR" sz="2200" b="1" spc="100" dirty="0">
                <a:solidFill>
                  <a:srgbClr val="7C1627"/>
                </a:solidFill>
                <a:latin typeface="+mn-lt"/>
              </a:rPr>
              <a:t>Π</a:t>
            </a:r>
            <a:r>
              <a:rPr lang="el-GR" altLang="el-GR" sz="2200" b="1" spc="100" dirty="0" smtClean="0">
                <a:solidFill>
                  <a:srgbClr val="7C1627"/>
                </a:solidFill>
                <a:latin typeface="+mn-lt"/>
              </a:rPr>
              <a:t>αραρτήματος </a:t>
            </a:r>
            <a:r>
              <a:rPr lang="el-GR" altLang="el-GR" sz="2200" b="1" spc="100" dirty="0" err="1">
                <a:solidFill>
                  <a:srgbClr val="7C1627"/>
                </a:solidFill>
                <a:latin typeface="+mn-lt"/>
              </a:rPr>
              <a:t>Ρομά</a:t>
            </a:r>
            <a:r>
              <a:rPr lang="el-GR" altLang="el-GR" sz="2200" b="1" spc="100" dirty="0">
                <a:solidFill>
                  <a:srgbClr val="7C1627"/>
                </a:solidFill>
                <a:latin typeface="+mn-lt"/>
              </a:rPr>
              <a:t>  </a:t>
            </a:r>
            <a:endParaRPr lang="el-GR" sz="2400" b="1" spc="100" dirty="0" smtClean="0">
              <a:solidFill>
                <a:srgbClr val="7C1627"/>
              </a:solidFill>
              <a:latin typeface="+mn-lt"/>
            </a:endParaRPr>
          </a:p>
          <a:p>
            <a:pPr marL="342900" indent="-342900">
              <a:spcBef>
                <a:spcPts val="1800"/>
              </a:spcBef>
              <a:buClr>
                <a:srgbClr val="990033"/>
              </a:buClr>
              <a:buFont typeface="Wingdings" pitchFamily="2" charset="2"/>
              <a:buChar char="Ø"/>
            </a:pPr>
            <a:r>
              <a:rPr lang="el-GR" altLang="el-GR" sz="1900" b="1" dirty="0" smtClean="0">
                <a:solidFill>
                  <a:srgbClr val="284C6A"/>
                </a:solidFill>
                <a:latin typeface="+mn-lt"/>
              </a:rPr>
              <a:t>Καταγράφει, διερευνά και αξιολογεί τις κοινωνικές ανάγκες του </a:t>
            </a:r>
            <a:r>
              <a:rPr lang="el-GR" altLang="el-GR" sz="1900" b="1" dirty="0">
                <a:solidFill>
                  <a:srgbClr val="284C6A"/>
                </a:solidFill>
                <a:latin typeface="+mn-lt"/>
              </a:rPr>
              <a:t>οικισμού </a:t>
            </a:r>
            <a:r>
              <a:rPr lang="el-GR" altLang="el-GR" sz="1900" b="1" dirty="0" smtClean="0">
                <a:solidFill>
                  <a:srgbClr val="284C6A"/>
                </a:solidFill>
                <a:latin typeface="+mn-lt"/>
              </a:rPr>
              <a:t>με </a:t>
            </a:r>
            <a:r>
              <a:rPr lang="el-GR" altLang="el-GR" sz="1900" b="1" dirty="0">
                <a:solidFill>
                  <a:srgbClr val="284C6A"/>
                </a:solidFill>
                <a:latin typeface="+mn-lt"/>
              </a:rPr>
              <a:t>έμφαση </a:t>
            </a:r>
            <a:r>
              <a:rPr lang="el-GR" altLang="el-GR" sz="1900" b="1" dirty="0" smtClean="0">
                <a:solidFill>
                  <a:srgbClr val="284C6A"/>
                </a:solidFill>
                <a:latin typeface="+mn-lt"/>
              </a:rPr>
              <a:t>στα </a:t>
            </a:r>
            <a:r>
              <a:rPr lang="el-GR" altLang="el-GR" sz="1900" b="1" dirty="0">
                <a:solidFill>
                  <a:srgbClr val="284C6A"/>
                </a:solidFill>
                <a:latin typeface="+mn-lt"/>
              </a:rPr>
              <a:t>ειδικά προβλήματα </a:t>
            </a:r>
            <a:r>
              <a:rPr lang="el-GR" altLang="el-GR" sz="1900" b="1" dirty="0" smtClean="0">
                <a:solidFill>
                  <a:srgbClr val="284C6A"/>
                </a:solidFill>
                <a:latin typeface="+mn-lt"/>
              </a:rPr>
              <a:t>και </a:t>
            </a:r>
            <a:r>
              <a:rPr lang="el-GR" altLang="el-GR" sz="1900" b="1" dirty="0">
                <a:solidFill>
                  <a:srgbClr val="284C6A"/>
                </a:solidFill>
                <a:latin typeface="+mn-lt"/>
              </a:rPr>
              <a:t>ανάγκες των ατόμων </a:t>
            </a:r>
          </a:p>
          <a:p>
            <a:pPr marL="342900" indent="-342900">
              <a:spcBef>
                <a:spcPts val="1200"/>
              </a:spcBef>
              <a:buClr>
                <a:srgbClr val="990033"/>
              </a:buClr>
              <a:buFont typeface="Wingdings" pitchFamily="2" charset="2"/>
              <a:buChar char="Ø"/>
            </a:pPr>
            <a:r>
              <a:rPr lang="el-GR" altLang="el-GR" sz="1900" b="1" dirty="0" smtClean="0">
                <a:solidFill>
                  <a:srgbClr val="284C6A"/>
                </a:solidFill>
                <a:latin typeface="+mn-lt"/>
              </a:rPr>
              <a:t>Υποδέχεται  και διαχειρίζεται περιστατικά (καταγραφή στοιχείων, σχεδιασμός ενεργειών </a:t>
            </a:r>
            <a:r>
              <a:rPr lang="el-GR" altLang="el-GR" sz="1900" b="1" dirty="0" smtClean="0">
                <a:solidFill>
                  <a:srgbClr val="284C6A"/>
                </a:solidFill>
                <a:latin typeface="+mn-lt"/>
              </a:rPr>
              <a:t>αντιμετώπισης) και </a:t>
            </a:r>
            <a:r>
              <a:rPr lang="el-GR" altLang="el-GR" sz="1900" b="1" dirty="0" smtClean="0">
                <a:solidFill>
                  <a:srgbClr val="284C6A"/>
                </a:solidFill>
                <a:latin typeface="+mn-lt"/>
              </a:rPr>
              <a:t>καταγράφει </a:t>
            </a:r>
            <a:r>
              <a:rPr lang="el-GR" altLang="el-GR" sz="1900" b="1" dirty="0" smtClean="0">
                <a:solidFill>
                  <a:srgbClr val="284C6A"/>
                </a:solidFill>
                <a:latin typeface="+mn-lt"/>
              </a:rPr>
              <a:t>αιτήματα</a:t>
            </a:r>
            <a:endParaRPr lang="el-GR" altLang="el-GR" sz="1900" b="1" dirty="0">
              <a:solidFill>
                <a:srgbClr val="284C6A"/>
              </a:solidFill>
              <a:latin typeface="+mn-lt"/>
            </a:endParaRPr>
          </a:p>
          <a:p>
            <a:pPr marL="342900" indent="-342900">
              <a:spcBef>
                <a:spcPts val="1200"/>
              </a:spcBef>
              <a:buClr>
                <a:srgbClr val="990033"/>
              </a:buClr>
              <a:buFont typeface="Wingdings" pitchFamily="2" charset="2"/>
              <a:buChar char="Ø"/>
            </a:pPr>
            <a:r>
              <a:rPr lang="el-GR" altLang="el-GR" sz="1900" b="1" dirty="0" smtClean="0">
                <a:solidFill>
                  <a:srgbClr val="284C6A"/>
                </a:solidFill>
                <a:latin typeface="+mn-lt"/>
              </a:rPr>
              <a:t>Παρέχει υπηρεσίες συμβουλευτικού </a:t>
            </a:r>
            <a:r>
              <a:rPr lang="el-GR" altLang="el-GR" sz="1900" b="1" dirty="0">
                <a:solidFill>
                  <a:srgbClr val="284C6A"/>
                </a:solidFill>
                <a:latin typeface="+mn-lt"/>
              </a:rPr>
              <a:t>και υποστηρικτικού </a:t>
            </a:r>
            <a:r>
              <a:rPr lang="el-GR" altLang="el-GR" sz="1900" b="1" dirty="0" smtClean="0">
                <a:solidFill>
                  <a:srgbClr val="284C6A"/>
                </a:solidFill>
                <a:latin typeface="+mn-lt"/>
              </a:rPr>
              <a:t>χαρακτήρα </a:t>
            </a:r>
            <a:endParaRPr lang="el-GR" altLang="el-GR" sz="1900" b="1" dirty="0">
              <a:solidFill>
                <a:srgbClr val="284C6A"/>
              </a:solidFill>
              <a:latin typeface="+mn-lt"/>
            </a:endParaRPr>
          </a:p>
          <a:p>
            <a:pPr marL="342900" indent="-342900">
              <a:spcBef>
                <a:spcPts val="1200"/>
              </a:spcBef>
              <a:buClr>
                <a:srgbClr val="990033"/>
              </a:buClr>
              <a:buFont typeface="Wingdings" pitchFamily="2" charset="2"/>
              <a:buChar char="Ø"/>
            </a:pPr>
            <a:r>
              <a:rPr lang="el-GR" altLang="el-GR" sz="1900" b="1" dirty="0" smtClean="0">
                <a:solidFill>
                  <a:srgbClr val="284C6A"/>
                </a:solidFill>
                <a:latin typeface="+mn-lt"/>
              </a:rPr>
              <a:t>Δρα για την πρόληψη και </a:t>
            </a:r>
            <a:r>
              <a:rPr lang="el-GR" altLang="el-GR" sz="1900" b="1" dirty="0">
                <a:solidFill>
                  <a:srgbClr val="284C6A"/>
                </a:solidFill>
                <a:latin typeface="+mn-lt"/>
              </a:rPr>
              <a:t>αντιμετώπιση κοινωνικοοικονομικών προβλημάτων του </a:t>
            </a:r>
            <a:r>
              <a:rPr lang="el-GR" altLang="el-GR" sz="1900" b="1" dirty="0" smtClean="0">
                <a:solidFill>
                  <a:srgbClr val="284C6A"/>
                </a:solidFill>
                <a:latin typeface="+mn-lt"/>
              </a:rPr>
              <a:t>ατόμου </a:t>
            </a:r>
            <a:r>
              <a:rPr lang="el-GR" altLang="el-GR" sz="1900" b="1" dirty="0">
                <a:solidFill>
                  <a:srgbClr val="284C6A"/>
                </a:solidFill>
                <a:latin typeface="+mn-lt"/>
              </a:rPr>
              <a:t>ή της </a:t>
            </a:r>
            <a:r>
              <a:rPr lang="el-GR" altLang="el-GR" sz="1900" b="1" dirty="0" smtClean="0">
                <a:solidFill>
                  <a:srgbClr val="284C6A"/>
                </a:solidFill>
                <a:latin typeface="+mn-lt"/>
              </a:rPr>
              <a:t>οικογένειας</a:t>
            </a:r>
            <a:endParaRPr lang="el-GR" altLang="el-GR" sz="1900" b="1" dirty="0">
              <a:solidFill>
                <a:srgbClr val="284C6A"/>
              </a:solidFill>
              <a:latin typeface="+mn-lt"/>
            </a:endParaRPr>
          </a:p>
          <a:p>
            <a:pPr marL="342900" indent="-342900">
              <a:spcBef>
                <a:spcPts val="1200"/>
              </a:spcBef>
              <a:buClr>
                <a:srgbClr val="990033"/>
              </a:buClr>
              <a:buFont typeface="Wingdings" pitchFamily="2" charset="2"/>
              <a:buChar char="Ø"/>
            </a:pPr>
            <a:r>
              <a:rPr lang="el-GR" altLang="el-GR" sz="1900" b="1" dirty="0" smtClean="0">
                <a:solidFill>
                  <a:srgbClr val="284C6A"/>
                </a:solidFill>
                <a:latin typeface="+mn-lt"/>
              </a:rPr>
              <a:t>Υλοποιεί κοινωνική </a:t>
            </a:r>
            <a:r>
              <a:rPr lang="el-GR" altLang="el-GR" sz="1900" b="1" dirty="0">
                <a:solidFill>
                  <a:srgbClr val="284C6A"/>
                </a:solidFill>
                <a:latin typeface="+mn-lt"/>
              </a:rPr>
              <a:t>εργασία με: α) ωφελούμενους, β) ομάδες ωφελουμένων (οικογένεια κλπ.), γ) κοινότητα/ </a:t>
            </a:r>
            <a:r>
              <a:rPr lang="el-GR" altLang="el-GR" sz="1900" b="1" dirty="0" smtClean="0">
                <a:solidFill>
                  <a:srgbClr val="284C6A"/>
                </a:solidFill>
                <a:latin typeface="+mn-lt"/>
              </a:rPr>
              <a:t>οικισμό </a:t>
            </a:r>
          </a:p>
          <a:p>
            <a:pPr marL="361950" indent="-361950">
              <a:spcBef>
                <a:spcPts val="1200"/>
              </a:spcBef>
              <a:buClr>
                <a:srgbClr val="990033"/>
              </a:buClr>
              <a:buFont typeface="Wingdings" pitchFamily="2" charset="2"/>
              <a:buChar char="Ø"/>
            </a:pPr>
            <a:r>
              <a:rPr lang="el-GR" altLang="el-GR" sz="1900" b="1" dirty="0" smtClean="0">
                <a:solidFill>
                  <a:srgbClr val="284C6A"/>
                </a:solidFill>
                <a:latin typeface="+mn-lt"/>
              </a:rPr>
              <a:t>Διαμεσολαβεί, πληροφορεί, συνδέει  τους </a:t>
            </a:r>
            <a:r>
              <a:rPr lang="el-GR" altLang="el-GR" sz="1900" b="1" dirty="0" err="1" smtClean="0">
                <a:solidFill>
                  <a:srgbClr val="284C6A"/>
                </a:solidFill>
                <a:latin typeface="+mn-lt"/>
              </a:rPr>
              <a:t>Ρομά</a:t>
            </a:r>
            <a:r>
              <a:rPr lang="el-GR" altLang="el-GR" sz="1900" b="1" dirty="0" smtClean="0">
                <a:solidFill>
                  <a:srgbClr val="284C6A"/>
                </a:solidFill>
                <a:latin typeface="+mn-lt"/>
              </a:rPr>
              <a:t> </a:t>
            </a:r>
            <a:r>
              <a:rPr lang="el-GR" altLang="el-GR" sz="1900" b="1" dirty="0" smtClean="0">
                <a:solidFill>
                  <a:srgbClr val="284C6A"/>
                </a:solidFill>
                <a:latin typeface="+mn-lt"/>
              </a:rPr>
              <a:t>με </a:t>
            </a:r>
            <a:r>
              <a:rPr lang="el-GR" altLang="el-GR" sz="1900" b="1" dirty="0">
                <a:solidFill>
                  <a:srgbClr val="284C6A"/>
                </a:solidFill>
                <a:latin typeface="+mn-lt"/>
              </a:rPr>
              <a:t>αρμόδιες </a:t>
            </a:r>
            <a:r>
              <a:rPr lang="el-GR" altLang="el-GR" sz="1900" b="1" dirty="0" smtClean="0">
                <a:solidFill>
                  <a:srgbClr val="284C6A"/>
                </a:solidFill>
                <a:latin typeface="+mn-lt"/>
              </a:rPr>
              <a:t>υπηρεσίες</a:t>
            </a:r>
            <a:endParaRPr lang="el-GR" altLang="el-GR" sz="1900" b="1" dirty="0">
              <a:solidFill>
                <a:srgbClr val="284C6A"/>
              </a:solidFill>
              <a:latin typeface="+mn-lt"/>
            </a:endParaRPr>
          </a:p>
          <a:p>
            <a:pPr marL="342900" indent="-342900">
              <a:spcBef>
                <a:spcPts val="1200"/>
              </a:spcBef>
              <a:buClr>
                <a:srgbClr val="990033"/>
              </a:buClr>
              <a:buFont typeface="Wingdings" pitchFamily="2" charset="2"/>
              <a:buChar char="Ø"/>
            </a:pPr>
            <a:r>
              <a:rPr lang="el-GR" altLang="el-GR" sz="1900" b="1" dirty="0" smtClean="0">
                <a:solidFill>
                  <a:srgbClr val="284C6A"/>
                </a:solidFill>
                <a:latin typeface="+mn-lt"/>
              </a:rPr>
              <a:t>Εκπαιδεύει ωφελούμενους </a:t>
            </a:r>
            <a:r>
              <a:rPr lang="el-GR" altLang="el-GR" sz="1900" b="1" dirty="0">
                <a:solidFill>
                  <a:srgbClr val="284C6A"/>
                </a:solidFill>
                <a:latin typeface="+mn-lt"/>
              </a:rPr>
              <a:t>στην πρόσβαση σε δημόσια αγαθά και </a:t>
            </a:r>
            <a:r>
              <a:rPr lang="el-GR" altLang="el-GR" sz="1900" b="1" dirty="0" smtClean="0">
                <a:solidFill>
                  <a:srgbClr val="284C6A"/>
                </a:solidFill>
                <a:latin typeface="+mn-lt"/>
              </a:rPr>
              <a:t>υπηρεσίες</a:t>
            </a:r>
          </a:p>
        </p:txBody>
      </p:sp>
    </p:spTree>
    <p:extLst>
      <p:ext uri="{BB962C8B-B14F-4D97-AF65-F5344CB8AC3E}">
        <p14:creationId xmlns:p14="http://schemas.microsoft.com/office/powerpoint/2010/main" xmlns="" val="1897675418"/>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7" descr="C:\Users\Καλλιόπη\Desktop\αρχείο λήψης (1).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1984" y="6237312"/>
            <a:ext cx="661584" cy="620688"/>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8" descr="C:\Users\Καλλιόπη\Desktop\λογοτυπα\images.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403648" y="6237312"/>
            <a:ext cx="6120680" cy="620688"/>
          </a:xfrm>
          <a:prstGeom prst="rect">
            <a:avLst/>
          </a:prstGeom>
          <a:noFill/>
          <a:extLst>
            <a:ext uri="{909E8E84-426E-40DD-AFC4-6F175D3DCCD1}">
              <a14:hiddenFill xmlns:a14="http://schemas.microsoft.com/office/drawing/2010/main" xmlns="">
                <a:solidFill>
                  <a:srgbClr val="FFFFFF"/>
                </a:solidFill>
              </a14:hiddenFill>
            </a:ext>
          </a:extLst>
        </p:spPr>
      </p:pic>
      <p:pic>
        <p:nvPicPr>
          <p:cNvPr id="8" name="Picture 2"/>
          <p:cNvPicPr>
            <a:picLocks noChangeAspect="1" noChangeArrowheads="1"/>
          </p:cNvPicPr>
          <p:nvPr/>
        </p:nvPicPr>
        <p:blipFill>
          <a:blip r:embed="rId4" cstate="email">
            <a:extLst>
              <a:ext uri="{28A0092B-C50C-407E-A947-70E740481C1C}">
                <a14:useLocalDpi xmlns:a14="http://schemas.microsoft.com/office/drawing/2010/main" xmlns="" val="0"/>
              </a:ext>
            </a:extLst>
          </a:blip>
          <a:srcRect/>
          <a:stretch>
            <a:fillRect/>
          </a:stretch>
        </p:blipFill>
        <p:spPr bwMode="auto">
          <a:xfrm>
            <a:off x="8244408" y="6237312"/>
            <a:ext cx="893068" cy="62068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10" name="9 - Ορθογώνιο"/>
          <p:cNvSpPr/>
          <p:nvPr/>
        </p:nvSpPr>
        <p:spPr>
          <a:xfrm>
            <a:off x="214282" y="0"/>
            <a:ext cx="8715436" cy="6078587"/>
          </a:xfrm>
          <a:prstGeom prst="rect">
            <a:avLst/>
          </a:prstGeom>
        </p:spPr>
        <p:txBody>
          <a:bodyPr wrap="square">
            <a:spAutoFit/>
          </a:bodyPr>
          <a:lstStyle/>
          <a:p>
            <a:pPr algn="ctr">
              <a:buClr>
                <a:srgbClr val="990033"/>
              </a:buClr>
            </a:pPr>
            <a:endParaRPr lang="el-GR" altLang="el-GR" sz="2200" b="1" spc="100" dirty="0" smtClean="0">
              <a:solidFill>
                <a:srgbClr val="7C1627"/>
              </a:solidFill>
              <a:latin typeface="+mn-lt"/>
            </a:endParaRPr>
          </a:p>
          <a:p>
            <a:pPr algn="ctr">
              <a:buClr>
                <a:srgbClr val="990033"/>
              </a:buClr>
            </a:pPr>
            <a:r>
              <a:rPr lang="el-GR" altLang="el-GR" sz="2400" b="1" spc="100" dirty="0" smtClean="0">
                <a:solidFill>
                  <a:srgbClr val="7C1627"/>
                </a:solidFill>
                <a:latin typeface="+mn-lt"/>
              </a:rPr>
              <a:t>Διαμεσολαβητής</a:t>
            </a:r>
          </a:p>
          <a:p>
            <a:pPr algn="ctr">
              <a:buClr>
                <a:srgbClr val="990033"/>
              </a:buClr>
            </a:pPr>
            <a:endParaRPr lang="el-GR" altLang="el-GR" sz="2000" b="1" dirty="0">
              <a:solidFill>
                <a:srgbClr val="284C6A"/>
              </a:solidFill>
              <a:latin typeface="+mn-lt"/>
            </a:endParaRPr>
          </a:p>
          <a:p>
            <a:pPr>
              <a:spcBef>
                <a:spcPts val="1200"/>
              </a:spcBef>
              <a:buClr>
                <a:srgbClr val="990033"/>
              </a:buClr>
            </a:pPr>
            <a:r>
              <a:rPr lang="el-GR" altLang="el-GR" sz="2100" b="1" dirty="0" smtClean="0">
                <a:solidFill>
                  <a:srgbClr val="284C6A"/>
                </a:solidFill>
                <a:latin typeface="+mn-lt"/>
              </a:rPr>
              <a:t>Αποτελεί ιδιαίτερα σημαντικό μέλος της ομάδας των στελεχών του Διευρυμένου Κέντρου με Παράρτημα </a:t>
            </a:r>
            <a:r>
              <a:rPr lang="el-GR" altLang="el-GR" sz="2100" b="1" dirty="0" err="1" smtClean="0">
                <a:solidFill>
                  <a:srgbClr val="284C6A"/>
                </a:solidFill>
                <a:latin typeface="+mn-lt"/>
              </a:rPr>
              <a:t>Ρομά</a:t>
            </a:r>
            <a:r>
              <a:rPr lang="el-GR" altLang="el-GR" sz="2100" b="1" dirty="0" smtClean="0">
                <a:solidFill>
                  <a:srgbClr val="284C6A"/>
                </a:solidFill>
                <a:latin typeface="+mn-lt"/>
              </a:rPr>
              <a:t>, συμμετέχει </a:t>
            </a:r>
            <a:r>
              <a:rPr lang="el-GR" altLang="el-GR" sz="2100" b="1" dirty="0">
                <a:solidFill>
                  <a:srgbClr val="284C6A"/>
                </a:solidFill>
                <a:latin typeface="+mn-lt"/>
              </a:rPr>
              <a:t>ισότιμα στο σχεδιασμό, την </a:t>
            </a:r>
            <a:r>
              <a:rPr lang="el-GR" altLang="el-GR" sz="2100" b="1" dirty="0" smtClean="0">
                <a:solidFill>
                  <a:srgbClr val="284C6A"/>
                </a:solidFill>
                <a:latin typeface="+mn-lt"/>
              </a:rPr>
              <a:t>υλοποίηση </a:t>
            </a:r>
            <a:r>
              <a:rPr lang="el-GR" altLang="el-GR" sz="2100" b="1" dirty="0">
                <a:solidFill>
                  <a:srgbClr val="284C6A"/>
                </a:solidFill>
                <a:latin typeface="+mn-lt"/>
              </a:rPr>
              <a:t>και την αξιολόγηση των δράσεων, </a:t>
            </a:r>
            <a:r>
              <a:rPr lang="el-GR" altLang="el-GR" sz="2100" b="1" dirty="0" smtClean="0">
                <a:solidFill>
                  <a:srgbClr val="284C6A"/>
                </a:solidFill>
                <a:latin typeface="+mn-lt"/>
              </a:rPr>
              <a:t>δεδομένου ότι ως μέλος ή/και συνομιλητής της κοινότητας των ωφελουμένων, είναι σε θέση να γνωρίζει τις πραγματικές τους ανάγκες</a:t>
            </a:r>
          </a:p>
          <a:p>
            <a:pPr>
              <a:spcBef>
                <a:spcPts val="1200"/>
              </a:spcBef>
              <a:buClr>
                <a:srgbClr val="990033"/>
              </a:buClr>
            </a:pPr>
            <a:r>
              <a:rPr lang="el-GR" altLang="el-GR" sz="2100" b="1" spc="100" dirty="0" smtClean="0">
                <a:solidFill>
                  <a:srgbClr val="7C1627"/>
                </a:solidFill>
                <a:latin typeface="+mn-lt"/>
              </a:rPr>
              <a:t>Συνεργάζεται </a:t>
            </a:r>
            <a:r>
              <a:rPr lang="el-GR" altLang="el-GR" sz="2100" b="1" spc="100" dirty="0">
                <a:solidFill>
                  <a:srgbClr val="7C1627"/>
                </a:solidFill>
                <a:latin typeface="+mn-lt"/>
              </a:rPr>
              <a:t>με τις λοιπές ειδικότητες του Κέντρου για:</a:t>
            </a:r>
          </a:p>
          <a:p>
            <a:pPr marL="342900" indent="-342900">
              <a:spcBef>
                <a:spcPts val="1200"/>
              </a:spcBef>
              <a:buClr>
                <a:srgbClr val="990033"/>
              </a:buClr>
              <a:buFont typeface="Wingdings" pitchFamily="2" charset="2"/>
              <a:buChar char="Ø"/>
            </a:pPr>
            <a:r>
              <a:rPr lang="el-GR" altLang="el-GR" sz="2100" b="1" dirty="0" smtClean="0">
                <a:solidFill>
                  <a:srgbClr val="284C6A"/>
                </a:solidFill>
                <a:latin typeface="+mn-lt"/>
              </a:rPr>
              <a:t>τη δημιουργία </a:t>
            </a:r>
            <a:r>
              <a:rPr lang="el-GR" altLang="el-GR" sz="2100" b="1" dirty="0">
                <a:solidFill>
                  <a:srgbClr val="284C6A"/>
                </a:solidFill>
                <a:latin typeface="+mn-lt"/>
              </a:rPr>
              <a:t>και εξασφάλιση </a:t>
            </a:r>
            <a:r>
              <a:rPr lang="el-GR" altLang="el-GR" sz="2100" b="1" dirty="0" smtClean="0">
                <a:solidFill>
                  <a:srgbClr val="284C6A"/>
                </a:solidFill>
                <a:latin typeface="+mn-lt"/>
              </a:rPr>
              <a:t>σχέσης εμπιστοσύνης μεταξύ </a:t>
            </a:r>
            <a:r>
              <a:rPr lang="el-GR" altLang="el-GR" sz="2100" b="1" dirty="0">
                <a:solidFill>
                  <a:srgbClr val="284C6A"/>
                </a:solidFill>
                <a:latin typeface="+mn-lt"/>
              </a:rPr>
              <a:t>των μελών της Κοινότητας </a:t>
            </a:r>
            <a:r>
              <a:rPr lang="el-GR" altLang="el-GR" sz="2100" b="1" dirty="0" err="1">
                <a:solidFill>
                  <a:srgbClr val="284C6A"/>
                </a:solidFill>
                <a:latin typeface="+mn-lt"/>
              </a:rPr>
              <a:t>Ρομά</a:t>
            </a:r>
            <a:r>
              <a:rPr lang="el-GR" altLang="el-GR" sz="2100" b="1" dirty="0">
                <a:solidFill>
                  <a:srgbClr val="284C6A"/>
                </a:solidFill>
                <a:latin typeface="+mn-lt"/>
              </a:rPr>
              <a:t> και των στελεχών του </a:t>
            </a:r>
            <a:r>
              <a:rPr lang="el-GR" altLang="el-GR" sz="2100" b="1" dirty="0" smtClean="0">
                <a:solidFill>
                  <a:srgbClr val="284C6A"/>
                </a:solidFill>
                <a:latin typeface="+mn-lt"/>
              </a:rPr>
              <a:t>Κέντρου.</a:t>
            </a:r>
          </a:p>
          <a:p>
            <a:pPr marL="342900" indent="-342900">
              <a:spcBef>
                <a:spcPts val="1200"/>
              </a:spcBef>
              <a:buClr>
                <a:srgbClr val="990033"/>
              </a:buClr>
              <a:buFont typeface="Wingdings" pitchFamily="2" charset="2"/>
              <a:buChar char="Ø"/>
            </a:pPr>
            <a:r>
              <a:rPr lang="el-GR" altLang="el-GR" sz="2100" b="1" dirty="0">
                <a:solidFill>
                  <a:srgbClr val="284C6A"/>
                </a:solidFill>
                <a:latin typeface="+mn-lt"/>
              </a:rPr>
              <a:t>τ</a:t>
            </a:r>
            <a:r>
              <a:rPr lang="el-GR" altLang="el-GR" sz="2100" b="1" dirty="0" smtClean="0">
                <a:solidFill>
                  <a:srgbClr val="284C6A"/>
                </a:solidFill>
                <a:latin typeface="+mn-lt"/>
              </a:rPr>
              <a:t>η δίκαιη </a:t>
            </a:r>
            <a:r>
              <a:rPr lang="el-GR" altLang="el-GR" sz="2100" b="1" dirty="0">
                <a:solidFill>
                  <a:srgbClr val="284C6A"/>
                </a:solidFill>
                <a:latin typeface="+mn-lt"/>
              </a:rPr>
              <a:t>και αμερόληπτη παροχή των υπηρεσιών του Κέντρου </a:t>
            </a:r>
            <a:endParaRPr lang="el-GR" altLang="el-GR" sz="2100" b="1" dirty="0" smtClean="0">
              <a:solidFill>
                <a:srgbClr val="284C6A"/>
              </a:solidFill>
              <a:latin typeface="+mn-lt"/>
            </a:endParaRPr>
          </a:p>
          <a:p>
            <a:pPr marL="342900" indent="-342900">
              <a:spcBef>
                <a:spcPts val="1200"/>
              </a:spcBef>
              <a:buClr>
                <a:srgbClr val="990033"/>
              </a:buClr>
              <a:buFont typeface="Wingdings" pitchFamily="2" charset="2"/>
              <a:buChar char="Ø"/>
            </a:pPr>
            <a:r>
              <a:rPr lang="el-GR" altLang="el-GR" sz="2100" b="1" dirty="0">
                <a:solidFill>
                  <a:srgbClr val="284C6A"/>
                </a:solidFill>
                <a:latin typeface="+mn-lt"/>
              </a:rPr>
              <a:t>τ</a:t>
            </a:r>
            <a:r>
              <a:rPr lang="el-GR" altLang="el-GR" sz="2100" b="1" dirty="0" smtClean="0">
                <a:solidFill>
                  <a:srgbClr val="284C6A"/>
                </a:solidFill>
                <a:latin typeface="+mn-lt"/>
              </a:rPr>
              <a:t>ην πληροφόρηση </a:t>
            </a:r>
            <a:r>
              <a:rPr lang="el-GR" altLang="el-GR" sz="2100" b="1" dirty="0">
                <a:solidFill>
                  <a:srgbClr val="284C6A"/>
                </a:solidFill>
                <a:latin typeface="+mn-lt"/>
              </a:rPr>
              <a:t>των στελεχών του </a:t>
            </a:r>
            <a:r>
              <a:rPr lang="el-GR" altLang="el-GR" sz="2100" b="1" dirty="0" err="1">
                <a:solidFill>
                  <a:srgbClr val="284C6A"/>
                </a:solidFill>
                <a:latin typeface="+mn-lt"/>
              </a:rPr>
              <a:t>Κ.Κ</a:t>
            </a:r>
            <a:r>
              <a:rPr lang="el-GR" altLang="el-GR" sz="2100" b="1" dirty="0">
                <a:solidFill>
                  <a:srgbClr val="284C6A"/>
                </a:solidFill>
                <a:latin typeface="+mn-lt"/>
              </a:rPr>
              <a:t>. για ζητήματα που αφορούν </a:t>
            </a:r>
            <a:r>
              <a:rPr lang="el-GR" altLang="el-GR" sz="2100" b="1" dirty="0" smtClean="0">
                <a:solidFill>
                  <a:srgbClr val="284C6A"/>
                </a:solidFill>
                <a:latin typeface="+mn-lt"/>
              </a:rPr>
              <a:t>στους ωφελούμενους</a:t>
            </a:r>
            <a:r>
              <a:rPr lang="el-GR" altLang="el-GR" sz="2100" b="1" dirty="0">
                <a:solidFill>
                  <a:srgbClr val="284C6A"/>
                </a:solidFill>
                <a:latin typeface="+mn-lt"/>
              </a:rPr>
              <a:t>, υπό το πρίσμα της προστασίας των προσωπικών </a:t>
            </a:r>
            <a:r>
              <a:rPr lang="el-GR" altLang="el-GR" sz="2100" b="1" dirty="0" smtClean="0">
                <a:solidFill>
                  <a:srgbClr val="284C6A"/>
                </a:solidFill>
                <a:latin typeface="+mn-lt"/>
              </a:rPr>
              <a:t>δεδομένων…………..</a:t>
            </a:r>
            <a:endParaRPr lang="el-GR" altLang="el-GR" sz="2100" b="1" dirty="0">
              <a:solidFill>
                <a:srgbClr val="284C6A"/>
              </a:solidFill>
              <a:latin typeface="+mn-lt"/>
            </a:endParaRPr>
          </a:p>
        </p:txBody>
      </p:sp>
    </p:spTree>
    <p:extLst>
      <p:ext uri="{BB962C8B-B14F-4D97-AF65-F5344CB8AC3E}">
        <p14:creationId xmlns:p14="http://schemas.microsoft.com/office/powerpoint/2010/main" xmlns="" val="1418490901"/>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7" descr="C:\Users\Καλλιόπη\Desktop\αρχείο λήψης (1).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1984" y="6237312"/>
            <a:ext cx="661584" cy="620688"/>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8" descr="C:\Users\Καλλιόπη\Desktop\λογοτυπα\images.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403648" y="6237312"/>
            <a:ext cx="6120680" cy="620688"/>
          </a:xfrm>
          <a:prstGeom prst="rect">
            <a:avLst/>
          </a:prstGeom>
          <a:noFill/>
          <a:extLst>
            <a:ext uri="{909E8E84-426E-40DD-AFC4-6F175D3DCCD1}">
              <a14:hiddenFill xmlns:a14="http://schemas.microsoft.com/office/drawing/2010/main" xmlns="">
                <a:solidFill>
                  <a:srgbClr val="FFFFFF"/>
                </a:solidFill>
              </a14:hiddenFill>
            </a:ext>
          </a:extLst>
        </p:spPr>
      </p:pic>
      <p:pic>
        <p:nvPicPr>
          <p:cNvPr id="8" name="Picture 2"/>
          <p:cNvPicPr>
            <a:picLocks noChangeAspect="1" noChangeArrowheads="1"/>
          </p:cNvPicPr>
          <p:nvPr/>
        </p:nvPicPr>
        <p:blipFill>
          <a:blip r:embed="rId4" cstate="email">
            <a:extLst>
              <a:ext uri="{28A0092B-C50C-407E-A947-70E740481C1C}">
                <a14:useLocalDpi xmlns:a14="http://schemas.microsoft.com/office/drawing/2010/main" xmlns="" val="0"/>
              </a:ext>
            </a:extLst>
          </a:blip>
          <a:srcRect/>
          <a:stretch>
            <a:fillRect/>
          </a:stretch>
        </p:blipFill>
        <p:spPr bwMode="auto">
          <a:xfrm>
            <a:off x="8244408" y="6237312"/>
            <a:ext cx="893068" cy="62068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10" name="9 - Ορθογώνιο"/>
          <p:cNvSpPr/>
          <p:nvPr/>
        </p:nvSpPr>
        <p:spPr>
          <a:xfrm>
            <a:off x="214282" y="12998"/>
            <a:ext cx="8572560" cy="6078587"/>
          </a:xfrm>
          <a:prstGeom prst="rect">
            <a:avLst/>
          </a:prstGeom>
        </p:spPr>
        <p:txBody>
          <a:bodyPr wrap="square">
            <a:spAutoFit/>
          </a:bodyPr>
          <a:lstStyle/>
          <a:p>
            <a:pPr algn="ctr">
              <a:buClr>
                <a:srgbClr val="990033"/>
              </a:buClr>
            </a:pPr>
            <a:endParaRPr lang="el-GR" altLang="el-GR" sz="2200" b="1" spc="100" dirty="0" smtClean="0">
              <a:solidFill>
                <a:srgbClr val="7C1627"/>
              </a:solidFill>
              <a:latin typeface="+mn-lt"/>
            </a:endParaRPr>
          </a:p>
          <a:p>
            <a:pPr algn="ctr">
              <a:buClr>
                <a:srgbClr val="990033"/>
              </a:buClr>
            </a:pPr>
            <a:r>
              <a:rPr lang="el-GR" altLang="el-GR" sz="2400" b="1" spc="100" dirty="0" smtClean="0">
                <a:solidFill>
                  <a:srgbClr val="7C1627"/>
                </a:solidFill>
                <a:latin typeface="+mn-lt"/>
              </a:rPr>
              <a:t>…………Διαμεσολαβητής</a:t>
            </a:r>
            <a:endParaRPr lang="el-GR" altLang="el-GR" sz="2400" b="1" spc="100" dirty="0" smtClean="0">
              <a:solidFill>
                <a:srgbClr val="7C1627"/>
              </a:solidFill>
              <a:latin typeface="+mn-lt"/>
            </a:endParaRPr>
          </a:p>
          <a:p>
            <a:pPr>
              <a:buClr>
                <a:srgbClr val="990033"/>
              </a:buClr>
            </a:pPr>
            <a:endParaRPr lang="el-GR" altLang="el-GR" sz="2000" b="1" dirty="0" smtClean="0">
              <a:solidFill>
                <a:srgbClr val="284C6A"/>
              </a:solidFill>
              <a:latin typeface="+mn-lt"/>
            </a:endParaRPr>
          </a:p>
          <a:p>
            <a:pPr marL="342900" indent="-342900">
              <a:spcBef>
                <a:spcPts val="1200"/>
              </a:spcBef>
              <a:buClr>
                <a:srgbClr val="990033"/>
              </a:buClr>
              <a:buFont typeface="Wingdings" pitchFamily="2" charset="2"/>
              <a:buChar char="Ø"/>
            </a:pPr>
            <a:r>
              <a:rPr lang="el-GR" altLang="el-GR" sz="2100" b="1" dirty="0" smtClean="0">
                <a:solidFill>
                  <a:srgbClr val="284C6A"/>
                </a:solidFill>
                <a:latin typeface="+mn-lt"/>
              </a:rPr>
              <a:t>τ</a:t>
            </a:r>
            <a:r>
              <a:rPr lang="el-GR" altLang="el-GR" sz="2100" b="1" dirty="0" smtClean="0">
                <a:solidFill>
                  <a:srgbClr val="284C6A"/>
                </a:solidFill>
                <a:latin typeface="+mn-lt"/>
              </a:rPr>
              <a:t>ην </a:t>
            </a:r>
            <a:r>
              <a:rPr lang="el-GR" altLang="el-GR" sz="2100" b="1" dirty="0">
                <a:solidFill>
                  <a:srgbClr val="284C6A"/>
                </a:solidFill>
                <a:latin typeface="+mn-lt"/>
              </a:rPr>
              <a:t>έγκαιρη ενημέρωση των ωφελουμένων σχετικά με τις </a:t>
            </a:r>
            <a:r>
              <a:rPr lang="el-GR" altLang="el-GR" sz="2100" b="1" dirty="0" smtClean="0">
                <a:solidFill>
                  <a:srgbClr val="284C6A"/>
                </a:solidFill>
                <a:latin typeface="+mn-lt"/>
              </a:rPr>
              <a:t>προγραμματισμένες ενέργειες </a:t>
            </a:r>
            <a:r>
              <a:rPr lang="el-GR" altLang="el-GR" sz="2100" b="1" dirty="0">
                <a:solidFill>
                  <a:srgbClr val="284C6A"/>
                </a:solidFill>
                <a:latin typeface="+mn-lt"/>
              </a:rPr>
              <a:t>του Κέντρου, αλλά και ευρύτερα δράσεων που </a:t>
            </a:r>
            <a:r>
              <a:rPr lang="el-GR" altLang="el-GR" sz="2100" b="1" dirty="0" smtClean="0">
                <a:solidFill>
                  <a:srgbClr val="284C6A"/>
                </a:solidFill>
                <a:latin typeface="+mn-lt"/>
              </a:rPr>
              <a:t>τους αφορούν </a:t>
            </a:r>
          </a:p>
          <a:p>
            <a:pPr marL="342900" indent="-342900">
              <a:spcBef>
                <a:spcPts val="1200"/>
              </a:spcBef>
              <a:buClr>
                <a:srgbClr val="990033"/>
              </a:buClr>
              <a:buFont typeface="Wingdings" pitchFamily="2" charset="2"/>
              <a:buChar char="Ø"/>
            </a:pPr>
            <a:r>
              <a:rPr lang="el-GR" altLang="el-GR" sz="2100" b="1" dirty="0" smtClean="0">
                <a:solidFill>
                  <a:srgbClr val="284C6A"/>
                </a:solidFill>
                <a:latin typeface="+mn-lt"/>
              </a:rPr>
              <a:t>τ</a:t>
            </a:r>
            <a:r>
              <a:rPr lang="el-GR" altLang="el-GR" sz="2100" b="1" dirty="0" smtClean="0">
                <a:solidFill>
                  <a:srgbClr val="284C6A"/>
                </a:solidFill>
                <a:latin typeface="+mn-lt"/>
              </a:rPr>
              <a:t>η </a:t>
            </a:r>
            <a:r>
              <a:rPr lang="el-GR" altLang="el-GR" sz="2100" b="1" dirty="0">
                <a:solidFill>
                  <a:srgbClr val="284C6A"/>
                </a:solidFill>
                <a:latin typeface="+mn-lt"/>
              </a:rPr>
              <a:t>διευκόλυνση και ενδυνάμωση της επικοινωνίας και των επαφών μεταξύ της </a:t>
            </a:r>
            <a:r>
              <a:rPr lang="el-GR" altLang="el-GR" sz="2100" b="1" dirty="0" smtClean="0">
                <a:solidFill>
                  <a:srgbClr val="284C6A"/>
                </a:solidFill>
                <a:latin typeface="+mn-lt"/>
              </a:rPr>
              <a:t>κοινότητας </a:t>
            </a:r>
            <a:r>
              <a:rPr lang="el-GR" altLang="el-GR" sz="2100" b="1" dirty="0" err="1">
                <a:solidFill>
                  <a:srgbClr val="284C6A"/>
                </a:solidFill>
                <a:latin typeface="+mn-lt"/>
              </a:rPr>
              <a:t>Ρομά</a:t>
            </a:r>
            <a:r>
              <a:rPr lang="el-GR" altLang="el-GR" sz="2100" b="1" dirty="0">
                <a:solidFill>
                  <a:srgbClr val="284C6A"/>
                </a:solidFill>
                <a:latin typeface="+mn-lt"/>
              </a:rPr>
              <a:t> και των </a:t>
            </a:r>
            <a:r>
              <a:rPr lang="el-GR" altLang="el-GR" sz="2100" b="1" dirty="0" smtClean="0">
                <a:solidFill>
                  <a:srgbClr val="284C6A"/>
                </a:solidFill>
                <a:latin typeface="+mn-lt"/>
              </a:rPr>
              <a:t>δημόσιων ή δημοτικών </a:t>
            </a:r>
            <a:r>
              <a:rPr lang="el-GR" altLang="el-GR" sz="2100" b="1" dirty="0">
                <a:solidFill>
                  <a:srgbClr val="284C6A"/>
                </a:solidFill>
                <a:latin typeface="+mn-lt"/>
              </a:rPr>
              <a:t>οργανισμών και υπηρεσιών </a:t>
            </a:r>
            <a:r>
              <a:rPr lang="el-GR" altLang="el-GR" sz="2100" b="1" dirty="0" smtClean="0">
                <a:solidFill>
                  <a:srgbClr val="284C6A"/>
                </a:solidFill>
                <a:latin typeface="+mn-lt"/>
              </a:rPr>
              <a:t>(εκπαίδευση, </a:t>
            </a:r>
            <a:r>
              <a:rPr lang="el-GR" altLang="el-GR" sz="2100" b="1" dirty="0">
                <a:solidFill>
                  <a:srgbClr val="284C6A"/>
                </a:solidFill>
                <a:latin typeface="+mn-lt"/>
              </a:rPr>
              <a:t>υγεία, </a:t>
            </a:r>
            <a:r>
              <a:rPr lang="el-GR" altLang="el-GR" sz="2100" b="1" dirty="0" smtClean="0">
                <a:solidFill>
                  <a:srgbClr val="284C6A"/>
                </a:solidFill>
                <a:latin typeface="+mn-lt"/>
              </a:rPr>
              <a:t>απασχόληση</a:t>
            </a:r>
            <a:r>
              <a:rPr lang="el-GR" altLang="el-GR" sz="2100" b="1" dirty="0">
                <a:solidFill>
                  <a:srgbClr val="284C6A"/>
                </a:solidFill>
                <a:latin typeface="+mn-lt"/>
              </a:rPr>
              <a:t>, τις αστικές υποθέσεις και διεκπεραιώσεις, κλπ) </a:t>
            </a:r>
          </a:p>
          <a:p>
            <a:pPr>
              <a:spcBef>
                <a:spcPts val="1200"/>
              </a:spcBef>
              <a:buClr>
                <a:srgbClr val="990033"/>
              </a:buClr>
            </a:pPr>
            <a:r>
              <a:rPr lang="el-GR" altLang="el-GR" sz="2100" b="1" dirty="0">
                <a:solidFill>
                  <a:srgbClr val="284C6A"/>
                </a:solidFill>
                <a:latin typeface="+mn-lt"/>
              </a:rPr>
              <a:t> </a:t>
            </a:r>
            <a:r>
              <a:rPr lang="el-GR" altLang="el-GR" sz="2100" b="1" dirty="0" smtClean="0">
                <a:solidFill>
                  <a:srgbClr val="284C6A"/>
                </a:solidFill>
                <a:latin typeface="+mn-lt"/>
              </a:rPr>
              <a:t>    </a:t>
            </a:r>
            <a:r>
              <a:rPr lang="el-GR" altLang="el-GR" sz="2100" b="1" spc="100" dirty="0" smtClean="0">
                <a:solidFill>
                  <a:srgbClr val="7C1627"/>
                </a:solidFill>
                <a:latin typeface="+mn-lt"/>
              </a:rPr>
              <a:t>Σκόπιμο </a:t>
            </a:r>
            <a:r>
              <a:rPr lang="el-GR" altLang="el-GR" sz="2100" b="1" spc="100" dirty="0">
                <a:solidFill>
                  <a:srgbClr val="7C1627"/>
                </a:solidFill>
                <a:latin typeface="+mn-lt"/>
              </a:rPr>
              <a:t>είναι να διαθέτει: </a:t>
            </a:r>
          </a:p>
          <a:p>
            <a:pPr marL="342900" indent="-342900">
              <a:spcBef>
                <a:spcPts val="1200"/>
              </a:spcBef>
              <a:buClr>
                <a:srgbClr val="990033"/>
              </a:buClr>
              <a:buFont typeface="Wingdings" pitchFamily="2" charset="2"/>
              <a:buChar char="Ø"/>
            </a:pPr>
            <a:r>
              <a:rPr lang="el-GR" altLang="el-GR" sz="2100" b="1" dirty="0">
                <a:solidFill>
                  <a:srgbClr val="284C6A"/>
                </a:solidFill>
                <a:latin typeface="+mn-lt"/>
              </a:rPr>
              <a:t>ε</a:t>
            </a:r>
            <a:r>
              <a:rPr lang="el-GR" altLang="el-GR" sz="2100" b="1" dirty="0" smtClean="0">
                <a:solidFill>
                  <a:srgbClr val="284C6A"/>
                </a:solidFill>
                <a:latin typeface="+mn-lt"/>
              </a:rPr>
              <a:t>πικοινωνιακά </a:t>
            </a:r>
            <a:r>
              <a:rPr lang="el-GR" altLang="el-GR" sz="2100" b="1" dirty="0">
                <a:solidFill>
                  <a:srgbClr val="284C6A"/>
                </a:solidFill>
                <a:latin typeface="+mn-lt"/>
              </a:rPr>
              <a:t>προσόντα και ικανότητα </a:t>
            </a:r>
            <a:r>
              <a:rPr lang="el-GR" altLang="el-GR" sz="2100" b="1" dirty="0" smtClean="0">
                <a:solidFill>
                  <a:srgbClr val="284C6A"/>
                </a:solidFill>
                <a:latin typeface="+mn-lt"/>
              </a:rPr>
              <a:t>διαπραγμάτευσης</a:t>
            </a:r>
          </a:p>
          <a:p>
            <a:pPr marL="342900" indent="-342900">
              <a:spcBef>
                <a:spcPts val="1200"/>
              </a:spcBef>
              <a:buClr>
                <a:srgbClr val="990033"/>
              </a:buClr>
              <a:buFont typeface="Wingdings" pitchFamily="2" charset="2"/>
              <a:buChar char="Ø"/>
            </a:pPr>
            <a:r>
              <a:rPr lang="el-GR" altLang="el-GR" sz="2100" b="1" dirty="0" smtClean="0">
                <a:solidFill>
                  <a:srgbClr val="284C6A"/>
                </a:solidFill>
                <a:latin typeface="+mn-lt"/>
              </a:rPr>
              <a:t>Στοιχειώδεις </a:t>
            </a:r>
            <a:r>
              <a:rPr lang="el-GR" altLang="el-GR" sz="2100" b="1" dirty="0">
                <a:solidFill>
                  <a:srgbClr val="284C6A"/>
                </a:solidFill>
                <a:latin typeface="+mn-lt"/>
              </a:rPr>
              <a:t>γραμματικές </a:t>
            </a:r>
            <a:r>
              <a:rPr lang="el-GR" altLang="el-GR" sz="2100" b="1" dirty="0" smtClean="0">
                <a:solidFill>
                  <a:srgbClr val="284C6A"/>
                </a:solidFill>
                <a:latin typeface="+mn-lt"/>
              </a:rPr>
              <a:t>γνώσεις, και συμμετοχή στο παρελθόν ή τώρα σε </a:t>
            </a:r>
            <a:r>
              <a:rPr lang="el-GR" altLang="el-GR" sz="2100" b="1" dirty="0">
                <a:solidFill>
                  <a:srgbClr val="284C6A"/>
                </a:solidFill>
                <a:latin typeface="+mn-lt"/>
              </a:rPr>
              <a:t>επιμορφωτικά σεμινάρια που </a:t>
            </a:r>
            <a:r>
              <a:rPr lang="el-GR" altLang="el-GR" sz="2100" b="1" dirty="0" smtClean="0">
                <a:solidFill>
                  <a:srgbClr val="284C6A"/>
                </a:solidFill>
                <a:latin typeface="+mn-lt"/>
              </a:rPr>
              <a:t>αφορούν </a:t>
            </a:r>
            <a:r>
              <a:rPr lang="el-GR" altLang="el-GR" sz="2100" b="1" dirty="0">
                <a:solidFill>
                  <a:srgbClr val="284C6A"/>
                </a:solidFill>
                <a:latin typeface="+mn-lt"/>
              </a:rPr>
              <a:t>στην κοινωνική διαμεσολάβηση (π.χ. </a:t>
            </a:r>
            <a:r>
              <a:rPr lang="el-GR" altLang="el-GR" sz="2100" b="1" dirty="0" smtClean="0">
                <a:solidFill>
                  <a:srgbClr val="284C6A"/>
                </a:solidFill>
                <a:latin typeface="+mn-lt"/>
              </a:rPr>
              <a:t>εκπαίδευση </a:t>
            </a:r>
            <a:r>
              <a:rPr lang="el-GR" altLang="el-GR" sz="2100" b="1" dirty="0">
                <a:solidFill>
                  <a:srgbClr val="284C6A"/>
                </a:solidFill>
                <a:latin typeface="+mn-lt"/>
              </a:rPr>
              <a:t>από τα </a:t>
            </a:r>
            <a:r>
              <a:rPr lang="el-GR" altLang="el-GR" sz="2100" b="1" dirty="0" smtClean="0">
                <a:solidFill>
                  <a:srgbClr val="284C6A"/>
                </a:solidFill>
                <a:latin typeface="+mn-lt"/>
              </a:rPr>
              <a:t>προγράμματα  </a:t>
            </a:r>
            <a:r>
              <a:rPr lang="el-GR" altLang="el-GR" sz="2100" b="1" dirty="0">
                <a:solidFill>
                  <a:srgbClr val="284C6A"/>
                </a:solidFill>
                <a:latin typeface="+mn-lt"/>
              </a:rPr>
              <a:t>ROMED)  </a:t>
            </a:r>
          </a:p>
        </p:txBody>
      </p:sp>
    </p:spTree>
    <p:extLst>
      <p:ext uri="{BB962C8B-B14F-4D97-AF65-F5344CB8AC3E}">
        <p14:creationId xmlns:p14="http://schemas.microsoft.com/office/powerpoint/2010/main" xmlns="" val="4121265683"/>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7" descr="C:\Users\Καλλιόπη\Desktop\αρχείο λήψης (1).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1984" y="6429396"/>
            <a:ext cx="692364" cy="428604"/>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8" descr="C:\Users\Καλλιόπη\Desktop\λογοτυπα\images.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403648" y="6429396"/>
            <a:ext cx="5929354" cy="428604"/>
          </a:xfrm>
          <a:prstGeom prst="rect">
            <a:avLst/>
          </a:prstGeom>
          <a:noFill/>
          <a:extLst>
            <a:ext uri="{909E8E84-426E-40DD-AFC4-6F175D3DCCD1}">
              <a14:hiddenFill xmlns:a14="http://schemas.microsoft.com/office/drawing/2010/main" xmlns="">
                <a:solidFill>
                  <a:srgbClr val="FFFFFF"/>
                </a:solidFill>
              </a14:hiddenFill>
            </a:ext>
          </a:extLst>
        </p:spPr>
      </p:pic>
      <p:pic>
        <p:nvPicPr>
          <p:cNvPr id="8" name="Picture 2"/>
          <p:cNvPicPr>
            <a:picLocks noChangeAspect="1" noChangeArrowheads="1"/>
          </p:cNvPicPr>
          <p:nvPr/>
        </p:nvPicPr>
        <p:blipFill>
          <a:blip r:embed="rId4" cstate="email">
            <a:extLst>
              <a:ext uri="{28A0092B-C50C-407E-A947-70E740481C1C}">
                <a14:useLocalDpi xmlns:a14="http://schemas.microsoft.com/office/drawing/2010/main" xmlns="" val="0"/>
              </a:ext>
            </a:extLst>
          </a:blip>
          <a:srcRect/>
          <a:stretch>
            <a:fillRect/>
          </a:stretch>
        </p:blipFill>
        <p:spPr bwMode="auto">
          <a:xfrm>
            <a:off x="8250932" y="6429396"/>
            <a:ext cx="893068" cy="428604"/>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10" name="9 - Ορθογώνιο"/>
          <p:cNvSpPr/>
          <p:nvPr/>
        </p:nvSpPr>
        <p:spPr>
          <a:xfrm>
            <a:off x="214282" y="285728"/>
            <a:ext cx="8929718" cy="5816977"/>
          </a:xfrm>
          <a:prstGeom prst="rect">
            <a:avLst/>
          </a:prstGeom>
        </p:spPr>
        <p:txBody>
          <a:bodyPr wrap="square">
            <a:spAutoFit/>
          </a:bodyPr>
          <a:lstStyle/>
          <a:p>
            <a:pPr algn="ctr">
              <a:buClr>
                <a:srgbClr val="990033"/>
              </a:buClr>
            </a:pPr>
            <a:r>
              <a:rPr lang="el-GR" altLang="el-GR" sz="2400" b="1" spc="100" dirty="0" smtClean="0">
                <a:solidFill>
                  <a:srgbClr val="7C1627"/>
                </a:solidFill>
                <a:latin typeface="+mn-lt"/>
              </a:rPr>
              <a:t>Στέλεχος για τη μαθησιακή στήριξη </a:t>
            </a:r>
          </a:p>
          <a:p>
            <a:pPr algn="ctr">
              <a:buClr>
                <a:srgbClr val="990033"/>
              </a:buClr>
            </a:pPr>
            <a:r>
              <a:rPr lang="el-GR" altLang="el-GR" sz="2400" b="1" spc="100" dirty="0" smtClean="0">
                <a:solidFill>
                  <a:srgbClr val="7C1627"/>
                </a:solidFill>
                <a:latin typeface="+mn-lt"/>
              </a:rPr>
              <a:t>και την ενασχόληση παιδιών </a:t>
            </a:r>
            <a:endParaRPr lang="el-GR" altLang="el-GR" sz="2400" b="1" spc="100" dirty="0">
              <a:solidFill>
                <a:srgbClr val="7C1627"/>
              </a:solidFill>
              <a:latin typeface="+mn-lt"/>
            </a:endParaRPr>
          </a:p>
          <a:p>
            <a:pPr algn="ctr">
              <a:buClr>
                <a:srgbClr val="990033"/>
              </a:buClr>
            </a:pPr>
            <a:endParaRPr lang="el-GR" sz="2400" b="1" spc="100" dirty="0" smtClean="0">
              <a:solidFill>
                <a:srgbClr val="7C1627"/>
              </a:solidFill>
              <a:latin typeface="+mn-lt"/>
            </a:endParaRPr>
          </a:p>
          <a:p>
            <a:pPr marL="342900" indent="-342900">
              <a:spcBef>
                <a:spcPts val="1200"/>
              </a:spcBef>
              <a:buClr>
                <a:srgbClr val="990033"/>
              </a:buClr>
              <a:buFont typeface="Wingdings" pitchFamily="2" charset="2"/>
              <a:buChar char="Ø"/>
            </a:pPr>
            <a:r>
              <a:rPr lang="el-GR" altLang="el-GR" sz="2000" b="1" dirty="0" smtClean="0">
                <a:solidFill>
                  <a:srgbClr val="284C6A"/>
                </a:solidFill>
                <a:latin typeface="+mn-lt"/>
              </a:rPr>
              <a:t>Συνεργάζεται με τις δράσεις του ΕΠΑΝΑΔ – ΕΔΒΜ και του Υπ. Παιδείας </a:t>
            </a:r>
          </a:p>
          <a:p>
            <a:pPr marL="342900" indent="-342900">
              <a:spcBef>
                <a:spcPts val="1200"/>
              </a:spcBef>
              <a:buClr>
                <a:srgbClr val="990033"/>
              </a:buClr>
              <a:buFont typeface="Wingdings" pitchFamily="2" charset="2"/>
              <a:buChar char="Ø"/>
            </a:pPr>
            <a:r>
              <a:rPr lang="el-GR" altLang="el-GR" sz="2000" b="1" dirty="0" smtClean="0">
                <a:solidFill>
                  <a:srgbClr val="284C6A"/>
                </a:solidFill>
                <a:latin typeface="+mn-lt"/>
              </a:rPr>
              <a:t>Εντοπίζει και καταγράφει τα προβλήματα στη σχολική ένταξη των παιδιών της ομάδας-στόχου </a:t>
            </a:r>
          </a:p>
          <a:p>
            <a:pPr marL="342900" indent="-342900">
              <a:spcBef>
                <a:spcPts val="1200"/>
              </a:spcBef>
              <a:buClr>
                <a:srgbClr val="990033"/>
              </a:buClr>
              <a:buFont typeface="Wingdings" pitchFamily="2" charset="2"/>
              <a:buChar char="Ø"/>
            </a:pPr>
            <a:r>
              <a:rPr lang="el-GR" altLang="el-GR" sz="2000" b="1" dirty="0" smtClean="0">
                <a:solidFill>
                  <a:srgbClr val="284C6A"/>
                </a:solidFill>
                <a:latin typeface="+mn-lt"/>
              </a:rPr>
              <a:t>Φροντίζει για την προώθηση στην εκπαίδευση π.χ. επισκέψεις πόρτα – πόρτα, σε οικογένειες των παιδιών που πρέπει να εγγραφούν στη δημόσια εκπαίδευση (νηπιαγωγείο μέχρι γυμνάσιο)</a:t>
            </a:r>
          </a:p>
          <a:p>
            <a:pPr marL="342900" indent="-342900">
              <a:spcBef>
                <a:spcPts val="1200"/>
              </a:spcBef>
              <a:buClr>
                <a:srgbClr val="990033"/>
              </a:buClr>
              <a:buFont typeface="Wingdings" pitchFamily="2" charset="2"/>
              <a:buChar char="Ø"/>
            </a:pPr>
            <a:r>
              <a:rPr lang="el-GR" altLang="el-GR" sz="2000" b="1" dirty="0" smtClean="0">
                <a:solidFill>
                  <a:srgbClr val="284C6A"/>
                </a:solidFill>
                <a:latin typeface="+mn-lt"/>
              </a:rPr>
              <a:t>Συμβάλλει στην επίλυση εκκρεμοτήτων για την εγγραφή των παιδιών στο σχολείο - συνοδεύει παιδιά στο σχολείο (όπου απαιτείται)</a:t>
            </a:r>
          </a:p>
          <a:p>
            <a:pPr marL="342900" indent="-342900">
              <a:spcBef>
                <a:spcPts val="1200"/>
              </a:spcBef>
              <a:buClr>
                <a:srgbClr val="990033"/>
              </a:buClr>
              <a:buFont typeface="Wingdings" pitchFamily="2" charset="2"/>
              <a:buChar char="Ø"/>
            </a:pPr>
            <a:r>
              <a:rPr lang="el-GR" altLang="el-GR" sz="2000" b="1" dirty="0" smtClean="0">
                <a:solidFill>
                  <a:srgbClr val="284C6A"/>
                </a:solidFill>
                <a:latin typeface="+mn-lt"/>
              </a:rPr>
              <a:t>Φροντίζει για μαθήματα ενισχυτικής διδασκαλίας, είτε ο ίδιος, είτε παραπέμποντας σε ανάλογες δράσεις άλλου φορέα (π.χ. Υπ. Παιδείας)</a:t>
            </a:r>
          </a:p>
          <a:p>
            <a:pPr marL="342900" indent="-342900">
              <a:spcBef>
                <a:spcPts val="1200"/>
              </a:spcBef>
              <a:buClr>
                <a:srgbClr val="990033"/>
              </a:buClr>
              <a:buFont typeface="Wingdings" pitchFamily="2" charset="2"/>
              <a:buChar char="Ø"/>
            </a:pPr>
            <a:r>
              <a:rPr lang="el-GR" altLang="el-GR" sz="2000" b="1" dirty="0" smtClean="0">
                <a:solidFill>
                  <a:srgbClr val="284C6A"/>
                </a:solidFill>
                <a:latin typeface="+mn-lt"/>
              </a:rPr>
              <a:t> Διοργανώνει δράσεις δημιουργικής απασχόλησης, μουσικά, θεατρικά και άλλα εργαστήρια </a:t>
            </a:r>
            <a:r>
              <a:rPr lang="el-GR" altLang="el-GR" sz="2000" b="1" dirty="0" smtClean="0">
                <a:solidFill>
                  <a:srgbClr val="284C6A"/>
                </a:solidFill>
                <a:latin typeface="+mn-lt"/>
              </a:rPr>
              <a:t>………….</a:t>
            </a:r>
            <a:endParaRPr lang="el-GR" altLang="el-GR" sz="2000" b="1" dirty="0" smtClean="0">
              <a:solidFill>
                <a:srgbClr val="284C6A"/>
              </a:solidFill>
              <a:latin typeface="+mn-lt"/>
            </a:endParaRPr>
          </a:p>
        </p:txBody>
      </p:sp>
    </p:spTree>
    <p:extLst>
      <p:ext uri="{BB962C8B-B14F-4D97-AF65-F5344CB8AC3E}">
        <p14:creationId xmlns:p14="http://schemas.microsoft.com/office/powerpoint/2010/main" xmlns="" val="2512510993"/>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7" descr="C:\Users\Καλλιόπη\Desktop\αρχείο λήψης (1).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1984" y="6381328"/>
            <a:ext cx="661584" cy="476672"/>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8" descr="C:\Users\Καλλιόπη\Desktop\λογοτυπα\images.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403648" y="6381328"/>
            <a:ext cx="5929354" cy="476672"/>
          </a:xfrm>
          <a:prstGeom prst="rect">
            <a:avLst/>
          </a:prstGeom>
          <a:noFill/>
          <a:extLst>
            <a:ext uri="{909E8E84-426E-40DD-AFC4-6F175D3DCCD1}">
              <a14:hiddenFill xmlns:a14="http://schemas.microsoft.com/office/drawing/2010/main" xmlns="">
                <a:solidFill>
                  <a:srgbClr val="FFFFFF"/>
                </a:solidFill>
              </a14:hiddenFill>
            </a:ext>
          </a:extLst>
        </p:spPr>
      </p:pic>
      <p:pic>
        <p:nvPicPr>
          <p:cNvPr id="8" name="Picture 2"/>
          <p:cNvPicPr>
            <a:picLocks noChangeAspect="1" noChangeArrowheads="1"/>
          </p:cNvPicPr>
          <p:nvPr/>
        </p:nvPicPr>
        <p:blipFill>
          <a:blip r:embed="rId4" cstate="email">
            <a:extLst>
              <a:ext uri="{28A0092B-C50C-407E-A947-70E740481C1C}">
                <a14:useLocalDpi xmlns:a14="http://schemas.microsoft.com/office/drawing/2010/main" xmlns="" val="0"/>
              </a:ext>
            </a:extLst>
          </a:blip>
          <a:srcRect/>
          <a:stretch>
            <a:fillRect/>
          </a:stretch>
        </p:blipFill>
        <p:spPr bwMode="auto">
          <a:xfrm>
            <a:off x="8244408" y="6381328"/>
            <a:ext cx="893068" cy="47667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10" name="9 - Ορθογώνιο"/>
          <p:cNvSpPr/>
          <p:nvPr/>
        </p:nvSpPr>
        <p:spPr>
          <a:xfrm>
            <a:off x="323528" y="260648"/>
            <a:ext cx="8568952" cy="6124754"/>
          </a:xfrm>
          <a:prstGeom prst="rect">
            <a:avLst/>
          </a:prstGeom>
        </p:spPr>
        <p:txBody>
          <a:bodyPr wrap="square">
            <a:spAutoFit/>
          </a:bodyPr>
          <a:lstStyle/>
          <a:p>
            <a:pPr algn="ctr">
              <a:buClr>
                <a:srgbClr val="990033"/>
              </a:buClr>
            </a:pPr>
            <a:r>
              <a:rPr lang="el-GR" altLang="el-GR" sz="2100" b="1" spc="100" dirty="0" smtClean="0">
                <a:solidFill>
                  <a:srgbClr val="7C1627"/>
                </a:solidFill>
                <a:latin typeface="+mn-lt"/>
              </a:rPr>
              <a:t>…………Στέλεχος </a:t>
            </a:r>
            <a:r>
              <a:rPr lang="el-GR" altLang="el-GR" sz="2100" b="1" spc="100" dirty="0" smtClean="0">
                <a:solidFill>
                  <a:srgbClr val="7C1627"/>
                </a:solidFill>
                <a:latin typeface="+mn-lt"/>
              </a:rPr>
              <a:t>για τη μαθησιακή στήριξη</a:t>
            </a:r>
          </a:p>
          <a:p>
            <a:pPr algn="ctr">
              <a:buClr>
                <a:srgbClr val="990033"/>
              </a:buClr>
            </a:pPr>
            <a:r>
              <a:rPr lang="el-GR" altLang="el-GR" sz="2100" b="1" spc="100" dirty="0" smtClean="0">
                <a:solidFill>
                  <a:srgbClr val="7C1627"/>
                </a:solidFill>
                <a:latin typeface="+mn-lt"/>
              </a:rPr>
              <a:t> και την ενασχόληση παιδιών </a:t>
            </a:r>
            <a:endParaRPr lang="el-GR" sz="2400" b="1" spc="100" dirty="0" smtClean="0">
              <a:solidFill>
                <a:srgbClr val="7C1627"/>
              </a:solidFill>
              <a:latin typeface="+mn-lt"/>
            </a:endParaRPr>
          </a:p>
          <a:p>
            <a:pPr marL="342900" indent="-342900">
              <a:spcBef>
                <a:spcPts val="1200"/>
              </a:spcBef>
              <a:buClr>
                <a:srgbClr val="990033"/>
              </a:buClr>
              <a:buFont typeface="Wingdings" pitchFamily="2" charset="2"/>
              <a:buChar char="Ø"/>
            </a:pPr>
            <a:r>
              <a:rPr lang="el-GR" altLang="el-GR" sz="2000" b="1" dirty="0" smtClean="0">
                <a:solidFill>
                  <a:srgbClr val="284C6A"/>
                </a:solidFill>
                <a:latin typeface="+mn-lt"/>
              </a:rPr>
              <a:t>έχει την ευθύνη τήρησης βιβλίου παρουσιών – καταγραφής δραστηριοτήτων</a:t>
            </a:r>
          </a:p>
          <a:p>
            <a:pPr marL="342900" indent="-342900">
              <a:buClr>
                <a:srgbClr val="990033"/>
              </a:buClr>
            </a:pPr>
            <a:endParaRPr lang="el-GR" altLang="el-GR" sz="2000" b="1" dirty="0" smtClean="0">
              <a:solidFill>
                <a:srgbClr val="284C6A"/>
              </a:solidFill>
              <a:latin typeface="+mn-lt"/>
            </a:endParaRPr>
          </a:p>
          <a:p>
            <a:pPr marL="342900" indent="-342900">
              <a:buClr>
                <a:srgbClr val="990033"/>
              </a:buClr>
              <a:buFont typeface="Wingdings" pitchFamily="2" charset="2"/>
              <a:buChar char="Ø"/>
            </a:pPr>
            <a:r>
              <a:rPr lang="el-GR" altLang="el-GR" sz="2000" b="1" dirty="0" smtClean="0">
                <a:solidFill>
                  <a:srgbClr val="284C6A"/>
                </a:solidFill>
                <a:latin typeface="+mn-lt"/>
              </a:rPr>
              <a:t>συνεργάζεται με τους </a:t>
            </a:r>
            <a:r>
              <a:rPr lang="el-GR" altLang="el-GR" sz="2000" b="1" dirty="0" smtClean="0">
                <a:solidFill>
                  <a:srgbClr val="284C6A"/>
                </a:solidFill>
                <a:latin typeface="+mn-lt"/>
              </a:rPr>
              <a:t>εκπαιδευτικούς και </a:t>
            </a:r>
            <a:r>
              <a:rPr lang="el-GR" altLang="el-GR" sz="2000" b="1" dirty="0" smtClean="0">
                <a:solidFill>
                  <a:srgbClr val="284C6A"/>
                </a:solidFill>
                <a:latin typeface="+mn-lt"/>
              </a:rPr>
              <a:t>φορείς που μπορούν να υποστηρίξουν ζητήματα εκπαίδευσης και μαθησιακών δυσκολιών (π.χ. Δήμος, φορείς που υλοποιούν εκπαιδευτικά </a:t>
            </a:r>
            <a:r>
              <a:rPr lang="el-GR" altLang="el-GR" sz="2000" b="1" dirty="0" smtClean="0">
                <a:solidFill>
                  <a:srgbClr val="284C6A"/>
                </a:solidFill>
                <a:latin typeface="+mn-lt"/>
              </a:rPr>
              <a:t>προγράμματα)</a:t>
            </a:r>
            <a:endParaRPr lang="el-GR" altLang="el-GR" sz="2000" b="1" dirty="0" smtClean="0">
              <a:solidFill>
                <a:srgbClr val="284C6A"/>
              </a:solidFill>
              <a:latin typeface="+mn-lt"/>
            </a:endParaRPr>
          </a:p>
          <a:p>
            <a:pPr marL="342900" indent="-342900">
              <a:buClr>
                <a:srgbClr val="990033"/>
              </a:buClr>
              <a:buFont typeface="Wingdings" pitchFamily="2" charset="2"/>
              <a:buChar char="Ø"/>
            </a:pPr>
            <a:endParaRPr lang="el-GR" altLang="el-GR" sz="2000" b="1" dirty="0" smtClean="0">
              <a:solidFill>
                <a:srgbClr val="284C6A"/>
              </a:solidFill>
              <a:latin typeface="+mn-lt"/>
            </a:endParaRPr>
          </a:p>
          <a:p>
            <a:pPr marL="342900" indent="-342900">
              <a:buClr>
                <a:srgbClr val="990033"/>
              </a:buClr>
              <a:buFont typeface="Wingdings" pitchFamily="2" charset="2"/>
              <a:buChar char="Ø"/>
            </a:pPr>
            <a:r>
              <a:rPr lang="el-GR" altLang="el-GR" sz="2000" b="1" dirty="0" smtClean="0">
                <a:solidFill>
                  <a:srgbClr val="284C6A"/>
                </a:solidFill>
                <a:latin typeface="+mn-lt"/>
              </a:rPr>
              <a:t>συνεργάζεται με το εκπαιδευτικό προσωπικό για δράσεις που αναπτύσσονται στο </a:t>
            </a:r>
            <a:r>
              <a:rPr lang="el-GR" altLang="el-GR" sz="2000" b="1" dirty="0" smtClean="0">
                <a:solidFill>
                  <a:srgbClr val="284C6A"/>
                </a:solidFill>
                <a:latin typeface="+mn-lt"/>
              </a:rPr>
              <a:t>Κέντρο </a:t>
            </a:r>
            <a:r>
              <a:rPr lang="el-GR" altLang="el-GR" sz="2000" b="1" dirty="0" smtClean="0">
                <a:solidFill>
                  <a:srgbClr val="284C6A"/>
                </a:solidFill>
                <a:latin typeface="+mn-lt"/>
              </a:rPr>
              <a:t>(για να αποφεύγεται </a:t>
            </a:r>
            <a:r>
              <a:rPr lang="el-GR" altLang="el-GR" sz="2000" b="1" dirty="0" smtClean="0">
                <a:solidFill>
                  <a:srgbClr val="284C6A"/>
                </a:solidFill>
                <a:latin typeface="+mn-lt"/>
              </a:rPr>
              <a:t>αλληλοεπικάλυψη</a:t>
            </a:r>
            <a:r>
              <a:rPr lang="el-GR" altLang="el-GR" sz="2000" b="1" dirty="0" smtClean="0">
                <a:solidFill>
                  <a:srgbClr val="284C6A"/>
                </a:solidFill>
                <a:latin typeface="+mn-lt"/>
              </a:rPr>
              <a:t>)</a:t>
            </a:r>
          </a:p>
          <a:p>
            <a:pPr marL="342900" indent="-342900">
              <a:buClr>
                <a:srgbClr val="990033"/>
              </a:buClr>
              <a:buFont typeface="Wingdings" pitchFamily="2" charset="2"/>
              <a:buChar char="Ø"/>
            </a:pPr>
            <a:endParaRPr lang="el-GR" altLang="el-GR" sz="2000" b="1" dirty="0" smtClean="0">
              <a:solidFill>
                <a:srgbClr val="284C6A"/>
              </a:solidFill>
              <a:latin typeface="+mn-lt"/>
            </a:endParaRPr>
          </a:p>
          <a:p>
            <a:pPr marL="342900" indent="-342900">
              <a:buClr>
                <a:srgbClr val="990033"/>
              </a:buClr>
              <a:buFont typeface="Wingdings" pitchFamily="2" charset="2"/>
              <a:buChar char="Ø"/>
            </a:pPr>
            <a:r>
              <a:rPr lang="el-GR" altLang="el-GR" sz="2000" b="1" dirty="0" smtClean="0">
                <a:solidFill>
                  <a:srgbClr val="284C6A"/>
                </a:solidFill>
                <a:latin typeface="+mn-lt"/>
              </a:rPr>
              <a:t>οργανώνει ομάδες παιδιών με κοινά εκπαιδευτικά ενδιαφέροντα και ανάγκες</a:t>
            </a:r>
          </a:p>
          <a:p>
            <a:pPr marL="342900" indent="-342900">
              <a:buClr>
                <a:srgbClr val="990033"/>
              </a:buClr>
              <a:buFont typeface="Wingdings" pitchFamily="2" charset="2"/>
              <a:buChar char="Ø"/>
            </a:pPr>
            <a:endParaRPr lang="el-GR" altLang="el-GR" sz="2000" b="1" dirty="0" smtClean="0">
              <a:solidFill>
                <a:srgbClr val="284C6A"/>
              </a:solidFill>
              <a:latin typeface="+mn-lt"/>
            </a:endParaRPr>
          </a:p>
          <a:p>
            <a:pPr marL="342900" indent="-342900">
              <a:buClr>
                <a:srgbClr val="990033"/>
              </a:buClr>
              <a:buFont typeface="Wingdings" pitchFamily="2" charset="2"/>
              <a:buChar char="Ø"/>
            </a:pPr>
            <a:r>
              <a:rPr lang="el-GR" altLang="el-GR" sz="2000" b="1" dirty="0" smtClean="0">
                <a:solidFill>
                  <a:srgbClr val="284C6A"/>
                </a:solidFill>
                <a:latin typeface="+mn-lt"/>
              </a:rPr>
              <a:t>συνεργάζεται με τους εκπαιδευτικούς, τις οικογένειες και το συντονιστή, για αντιμετώπιση περιπτώσεων διαρροών από το σχολείο, ενημέρωση ενηλίκων σε προγράμματα </a:t>
            </a:r>
            <a:r>
              <a:rPr lang="el-GR" altLang="el-GR" sz="2000" b="1" dirty="0" smtClean="0">
                <a:solidFill>
                  <a:srgbClr val="284C6A"/>
                </a:solidFill>
                <a:latin typeface="+mn-lt"/>
              </a:rPr>
              <a:t>εκπαίδευσης /</a:t>
            </a:r>
            <a:r>
              <a:rPr lang="el-GR" altLang="el-GR" sz="2000" b="1" dirty="0" smtClean="0">
                <a:solidFill>
                  <a:srgbClr val="284C6A"/>
                </a:solidFill>
                <a:latin typeface="+mn-lt"/>
              </a:rPr>
              <a:t>απόκτησης απολυτηρίου κλπ</a:t>
            </a:r>
          </a:p>
        </p:txBody>
      </p:sp>
    </p:spTree>
    <p:extLst>
      <p:ext uri="{BB962C8B-B14F-4D97-AF65-F5344CB8AC3E}">
        <p14:creationId xmlns:p14="http://schemas.microsoft.com/office/powerpoint/2010/main" xmlns="" val="2512510993"/>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7" descr="C:\Users\Καλλιόπη\Desktop\αρχείο λήψης (1).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1984" y="6381328"/>
            <a:ext cx="661584" cy="476672"/>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8" descr="C:\Users\Καλλιόπη\Desktop\λογοτυπα\images.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403648" y="6381328"/>
            <a:ext cx="5929354" cy="476672"/>
          </a:xfrm>
          <a:prstGeom prst="rect">
            <a:avLst/>
          </a:prstGeom>
          <a:noFill/>
          <a:extLst>
            <a:ext uri="{909E8E84-426E-40DD-AFC4-6F175D3DCCD1}">
              <a14:hiddenFill xmlns:a14="http://schemas.microsoft.com/office/drawing/2010/main" xmlns="">
                <a:solidFill>
                  <a:srgbClr val="FFFFFF"/>
                </a:solidFill>
              </a14:hiddenFill>
            </a:ext>
          </a:extLst>
        </p:spPr>
      </p:pic>
      <p:pic>
        <p:nvPicPr>
          <p:cNvPr id="8" name="Picture 2"/>
          <p:cNvPicPr>
            <a:picLocks noChangeAspect="1" noChangeArrowheads="1"/>
          </p:cNvPicPr>
          <p:nvPr/>
        </p:nvPicPr>
        <p:blipFill>
          <a:blip r:embed="rId4" cstate="email">
            <a:extLst>
              <a:ext uri="{28A0092B-C50C-407E-A947-70E740481C1C}">
                <a14:useLocalDpi xmlns:a14="http://schemas.microsoft.com/office/drawing/2010/main" xmlns="" val="0"/>
              </a:ext>
            </a:extLst>
          </a:blip>
          <a:srcRect/>
          <a:stretch>
            <a:fillRect/>
          </a:stretch>
        </p:blipFill>
        <p:spPr bwMode="auto">
          <a:xfrm>
            <a:off x="8244408" y="6381328"/>
            <a:ext cx="893068" cy="47667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10" name="9 - Ορθογώνιο"/>
          <p:cNvSpPr/>
          <p:nvPr/>
        </p:nvSpPr>
        <p:spPr>
          <a:xfrm>
            <a:off x="357158" y="285728"/>
            <a:ext cx="8572560" cy="6001643"/>
          </a:xfrm>
          <a:prstGeom prst="rect">
            <a:avLst/>
          </a:prstGeom>
        </p:spPr>
        <p:txBody>
          <a:bodyPr wrap="square">
            <a:spAutoFit/>
          </a:bodyPr>
          <a:lstStyle/>
          <a:p>
            <a:pPr algn="ctr">
              <a:buClr>
                <a:srgbClr val="990033"/>
              </a:buClr>
            </a:pPr>
            <a:r>
              <a:rPr lang="el-GR" altLang="el-GR" sz="2200" b="1" spc="100" dirty="0" smtClean="0">
                <a:solidFill>
                  <a:srgbClr val="7C1627"/>
                </a:solidFill>
                <a:latin typeface="+mn-lt"/>
              </a:rPr>
              <a:t>Ιατρός ( όταν υπάρχει)</a:t>
            </a:r>
          </a:p>
          <a:p>
            <a:pPr algn="ctr">
              <a:buClr>
                <a:srgbClr val="990033"/>
              </a:buClr>
            </a:pPr>
            <a:r>
              <a:rPr lang="el-GR" altLang="el-GR" sz="2200" b="1" spc="100" dirty="0" smtClean="0">
                <a:solidFill>
                  <a:srgbClr val="7C1627"/>
                </a:solidFill>
                <a:latin typeface="+mn-lt"/>
              </a:rPr>
              <a:t> </a:t>
            </a:r>
          </a:p>
          <a:p>
            <a:pPr marL="342900" indent="-342900">
              <a:spcBef>
                <a:spcPts val="1200"/>
              </a:spcBef>
              <a:buClr>
                <a:srgbClr val="990033"/>
              </a:buClr>
              <a:buFont typeface="Wingdings" pitchFamily="2" charset="2"/>
              <a:buChar char="Ø"/>
            </a:pPr>
            <a:r>
              <a:rPr lang="el-GR" altLang="el-GR" sz="2000" b="1" dirty="0" smtClean="0">
                <a:solidFill>
                  <a:srgbClr val="284C6A"/>
                </a:solidFill>
                <a:latin typeface="+mn-lt"/>
              </a:rPr>
              <a:t>Έχει τη συνολική ευθύνη του ιατρείου και των ιατρικών πράξεων (εμβολιασμών, μετρήσεων, κλπ) και της πρωτοβάθμιας φροντίδας του πληθυσμού</a:t>
            </a:r>
          </a:p>
          <a:p>
            <a:pPr marL="342900" indent="-342900">
              <a:spcBef>
                <a:spcPts val="1200"/>
              </a:spcBef>
              <a:buClr>
                <a:srgbClr val="990033"/>
              </a:buClr>
              <a:buFont typeface="Wingdings" pitchFamily="2" charset="2"/>
              <a:buChar char="Ø"/>
            </a:pPr>
            <a:r>
              <a:rPr lang="el-GR" altLang="el-GR" sz="2000" b="1" dirty="0" smtClean="0">
                <a:solidFill>
                  <a:srgbClr val="284C6A"/>
                </a:solidFill>
                <a:latin typeface="+mn-lt"/>
              </a:rPr>
              <a:t>Προβαίνει σε ιατρικό έλεγχο και διενεργεί ιατρικές εξετάσεις, τ</a:t>
            </a:r>
            <a:r>
              <a:rPr lang="el-GR" altLang="el-GR" sz="2000" b="1" dirty="0" smtClean="0">
                <a:solidFill>
                  <a:srgbClr val="284C6A"/>
                </a:solidFill>
              </a:rPr>
              <a:t>ηρεί για κάθε ωφελούμενο όλα τα σχετικά έντυπα</a:t>
            </a:r>
            <a:r>
              <a:rPr lang="el-GR" altLang="el-GR" sz="2000" b="1" dirty="0" smtClean="0">
                <a:solidFill>
                  <a:srgbClr val="284C6A"/>
                </a:solidFill>
                <a:latin typeface="+mn-lt"/>
              </a:rPr>
              <a:t> </a:t>
            </a:r>
          </a:p>
          <a:p>
            <a:pPr marL="342900" indent="-342900">
              <a:spcBef>
                <a:spcPts val="1200"/>
              </a:spcBef>
              <a:buClr>
                <a:srgbClr val="990033"/>
              </a:buClr>
              <a:buFont typeface="Wingdings" pitchFamily="2" charset="2"/>
              <a:buChar char="Ø"/>
            </a:pPr>
            <a:r>
              <a:rPr lang="el-GR" altLang="el-GR" sz="2000" b="1" dirty="0" smtClean="0">
                <a:solidFill>
                  <a:srgbClr val="284C6A"/>
                </a:solidFill>
                <a:latin typeface="+mn-lt"/>
              </a:rPr>
              <a:t>Δημιουργεί διακριτό αρχείο καταγραφής του καλυπτόμενου πληθυσμού, συνεργάζεται με το ΚΕΕΛΠΝΟ</a:t>
            </a:r>
          </a:p>
          <a:p>
            <a:pPr marL="342900" indent="-342900">
              <a:spcBef>
                <a:spcPts val="1200"/>
              </a:spcBef>
              <a:buClr>
                <a:srgbClr val="990033"/>
              </a:buClr>
              <a:buFont typeface="Wingdings" pitchFamily="2" charset="2"/>
              <a:buChar char="Ø"/>
            </a:pPr>
            <a:r>
              <a:rPr lang="el-GR" altLang="el-GR" sz="2000" b="1" dirty="0" smtClean="0">
                <a:solidFill>
                  <a:srgbClr val="284C6A"/>
                </a:solidFill>
                <a:latin typeface="+mn-lt"/>
              </a:rPr>
              <a:t>Έχει την ευθύνη της εμβολιαστικής κάλυψης, συνεργάζεται με τη Δ.Υ.ΠΕ. για την προμήθεια του Φαρμακείου </a:t>
            </a:r>
          </a:p>
          <a:p>
            <a:pPr marL="342900" indent="-342900">
              <a:spcBef>
                <a:spcPts val="1200"/>
              </a:spcBef>
              <a:buClr>
                <a:srgbClr val="990033"/>
              </a:buClr>
              <a:buFont typeface="Wingdings" pitchFamily="2" charset="2"/>
              <a:buChar char="Ø"/>
            </a:pPr>
            <a:r>
              <a:rPr lang="el-GR" altLang="el-GR" sz="2000" b="1" dirty="0" smtClean="0">
                <a:solidFill>
                  <a:srgbClr val="284C6A"/>
                </a:solidFill>
                <a:latin typeface="+mn-lt"/>
              </a:rPr>
              <a:t>Υλοποιεί δράσεις ευαισθητοποίησης σε θέματα υγείας για τον πληθυσμό-στόχο </a:t>
            </a:r>
          </a:p>
          <a:p>
            <a:pPr marL="342900" indent="-342900">
              <a:spcBef>
                <a:spcPts val="1200"/>
              </a:spcBef>
              <a:buClr>
                <a:srgbClr val="990033"/>
              </a:buClr>
              <a:buFont typeface="Wingdings" pitchFamily="2" charset="2"/>
              <a:buChar char="Ø"/>
            </a:pPr>
            <a:r>
              <a:rPr lang="el-GR" altLang="el-GR" sz="2000" b="1" dirty="0" smtClean="0">
                <a:solidFill>
                  <a:srgbClr val="284C6A"/>
                </a:solidFill>
                <a:latin typeface="+mn-lt"/>
              </a:rPr>
              <a:t> Παραπέμπει τους ασθενείς σε αρμόδιους φορείς παροχής υγείας όταν αυτό κρίνεται απαραίτητο και προωθεί την ενσωμάτωση του πληθυσμού στόχου στο Δημόσιο Σύστημα Υγείας</a:t>
            </a:r>
          </a:p>
        </p:txBody>
      </p:sp>
    </p:spTree>
    <p:extLst>
      <p:ext uri="{BB962C8B-B14F-4D97-AF65-F5344CB8AC3E}">
        <p14:creationId xmlns:p14="http://schemas.microsoft.com/office/powerpoint/2010/main" xmlns="" val="251251099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5"/>
          <p:cNvSpPr>
            <a:spLocks noGrp="1" noChangeArrowheads="1"/>
          </p:cNvSpPr>
          <p:nvPr>
            <p:ph type="subTitle" idx="1"/>
          </p:nvPr>
        </p:nvSpPr>
        <p:spPr>
          <a:xfrm>
            <a:off x="23894" y="0"/>
            <a:ext cx="9122016" cy="5877272"/>
          </a:xfrm>
        </p:spPr>
        <p:txBody>
          <a:bodyPr/>
          <a:lstStyle/>
          <a:p>
            <a:endParaRPr lang="el-GR" altLang="el-GR" dirty="0" smtClean="0"/>
          </a:p>
          <a:p>
            <a:endParaRPr lang="el-GR" altLang="el-GR" dirty="0" smtClean="0"/>
          </a:p>
        </p:txBody>
      </p:sp>
      <p:pic>
        <p:nvPicPr>
          <p:cNvPr id="6" name="Picture 7" descr="C:\Users\Καλλιόπη\Desktop\αρχείο λήψης (1).png"/>
          <p:cNvPicPr>
            <a:picLocks noChangeAspect="1" noChangeArrowheads="1"/>
          </p:cNvPicPr>
          <p:nvPr/>
        </p:nvPicPr>
        <p:blipFill>
          <a:blip r:embed="rId2" cstate="email">
            <a:extLst>
              <a:ext uri="{28A0092B-C50C-407E-A947-70E740481C1C}">
                <a14:useLocalDpi xmlns:a14="http://schemas.microsoft.com/office/drawing/2010/main" xmlns="" val="0"/>
              </a:ext>
            </a:extLst>
          </a:blip>
          <a:srcRect/>
          <a:stretch>
            <a:fillRect/>
          </a:stretch>
        </p:blipFill>
        <p:spPr bwMode="auto">
          <a:xfrm>
            <a:off x="21984" y="5929330"/>
            <a:ext cx="1335306" cy="928670"/>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8" descr="C:\Users\Καλλιόπη\Desktop\λογοτυπα\images.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643042" y="5877272"/>
            <a:ext cx="6215106" cy="980728"/>
          </a:xfrm>
          <a:prstGeom prst="rect">
            <a:avLst/>
          </a:prstGeom>
          <a:noFill/>
          <a:extLst>
            <a:ext uri="{909E8E84-426E-40DD-AFC4-6F175D3DCCD1}">
              <a14:hiddenFill xmlns:a14="http://schemas.microsoft.com/office/drawing/2010/main" xmlns="">
                <a:solidFill>
                  <a:srgbClr val="FFFFFF"/>
                </a:solidFill>
              </a14:hiddenFill>
            </a:ext>
          </a:extLst>
        </p:spPr>
      </p:pic>
      <p:pic>
        <p:nvPicPr>
          <p:cNvPr id="8" name="Picture 2"/>
          <p:cNvPicPr>
            <a:picLocks noChangeAspect="1" noChangeArrowheads="1"/>
          </p:cNvPicPr>
          <p:nvPr/>
        </p:nvPicPr>
        <p:blipFill>
          <a:blip r:embed="rId4" cstate="email">
            <a:extLst>
              <a:ext uri="{28A0092B-C50C-407E-A947-70E740481C1C}">
                <a14:useLocalDpi xmlns:a14="http://schemas.microsoft.com/office/drawing/2010/main" xmlns="" val="0"/>
              </a:ext>
            </a:extLst>
          </a:blip>
          <a:srcRect/>
          <a:stretch>
            <a:fillRect/>
          </a:stretch>
        </p:blipFill>
        <p:spPr bwMode="auto">
          <a:xfrm>
            <a:off x="7715272" y="5877272"/>
            <a:ext cx="1422204" cy="98072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1026" name="Picture 2">
            <a:hlinkClick r:id="rId5"/>
          </p:cNvPr>
          <p:cNvPicPr>
            <a:picLocks noChangeAspect="1" noChangeArrowheads="1"/>
          </p:cNvPicPr>
          <p:nvPr/>
        </p:nvPicPr>
        <p:blipFill>
          <a:blip r:embed="rId6" cstate="print"/>
          <a:srcRect/>
          <a:stretch>
            <a:fillRect/>
          </a:stretch>
        </p:blipFill>
        <p:spPr bwMode="auto">
          <a:xfrm>
            <a:off x="571472" y="857232"/>
            <a:ext cx="8124825" cy="4238625"/>
          </a:xfrm>
          <a:prstGeom prst="rect">
            <a:avLst/>
          </a:prstGeom>
          <a:noFill/>
          <a:ln w="9525">
            <a:noFill/>
            <a:miter lim="800000"/>
            <a:headEnd/>
            <a:tailEnd/>
          </a:ln>
          <a:effectLst/>
        </p:spPr>
      </p:pic>
    </p:spTree>
    <p:extLst>
      <p:ext uri="{BB962C8B-B14F-4D97-AF65-F5344CB8AC3E}">
        <p14:creationId xmlns:p14="http://schemas.microsoft.com/office/powerpoint/2010/main" xmlns="" val="3949704299"/>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7" descr="C:\Users\Καλλιόπη\Desktop\αρχείο λήψης (1).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1984" y="6381328"/>
            <a:ext cx="661584" cy="476672"/>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8" descr="C:\Users\Καλλιόπη\Desktop\λογοτυπα\images.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403648" y="6381328"/>
            <a:ext cx="5929354" cy="476672"/>
          </a:xfrm>
          <a:prstGeom prst="rect">
            <a:avLst/>
          </a:prstGeom>
          <a:noFill/>
          <a:extLst>
            <a:ext uri="{909E8E84-426E-40DD-AFC4-6F175D3DCCD1}">
              <a14:hiddenFill xmlns:a14="http://schemas.microsoft.com/office/drawing/2010/main" xmlns="">
                <a:solidFill>
                  <a:srgbClr val="FFFFFF"/>
                </a:solidFill>
              </a14:hiddenFill>
            </a:ext>
          </a:extLst>
        </p:spPr>
      </p:pic>
      <p:pic>
        <p:nvPicPr>
          <p:cNvPr id="8" name="Picture 2"/>
          <p:cNvPicPr>
            <a:picLocks noChangeAspect="1" noChangeArrowheads="1"/>
          </p:cNvPicPr>
          <p:nvPr/>
        </p:nvPicPr>
        <p:blipFill>
          <a:blip r:embed="rId4" cstate="email">
            <a:extLst>
              <a:ext uri="{28A0092B-C50C-407E-A947-70E740481C1C}">
                <a14:useLocalDpi xmlns:a14="http://schemas.microsoft.com/office/drawing/2010/main" xmlns="" val="0"/>
              </a:ext>
            </a:extLst>
          </a:blip>
          <a:srcRect/>
          <a:stretch>
            <a:fillRect/>
          </a:stretch>
        </p:blipFill>
        <p:spPr bwMode="auto">
          <a:xfrm>
            <a:off x="8244408" y="6381328"/>
            <a:ext cx="893068" cy="47667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10" name="9 - Ορθογώνιο"/>
          <p:cNvSpPr/>
          <p:nvPr/>
        </p:nvSpPr>
        <p:spPr>
          <a:xfrm>
            <a:off x="214282" y="0"/>
            <a:ext cx="8715436" cy="6340197"/>
          </a:xfrm>
          <a:prstGeom prst="rect">
            <a:avLst/>
          </a:prstGeom>
        </p:spPr>
        <p:txBody>
          <a:bodyPr wrap="square">
            <a:spAutoFit/>
          </a:bodyPr>
          <a:lstStyle/>
          <a:p>
            <a:pPr algn="ctr">
              <a:buClr>
                <a:srgbClr val="990033"/>
              </a:buClr>
            </a:pPr>
            <a:endParaRPr lang="el-GR" altLang="el-GR" sz="2100" b="1" spc="100" dirty="0" smtClean="0">
              <a:solidFill>
                <a:srgbClr val="7C1627"/>
              </a:solidFill>
              <a:latin typeface="+mn-lt"/>
            </a:endParaRPr>
          </a:p>
          <a:p>
            <a:pPr algn="ctr">
              <a:buClr>
                <a:srgbClr val="990033"/>
              </a:buClr>
            </a:pPr>
            <a:r>
              <a:rPr lang="el-GR" altLang="el-GR" sz="2100" b="1" spc="100" dirty="0">
                <a:solidFill>
                  <a:srgbClr val="7C1627"/>
                </a:solidFill>
                <a:latin typeface="+mn-lt"/>
              </a:rPr>
              <a:t>Επισκέπτης/</a:t>
            </a:r>
            <a:r>
              <a:rPr lang="el-GR" altLang="el-GR" sz="2100" b="1" spc="100" dirty="0" err="1">
                <a:solidFill>
                  <a:srgbClr val="7C1627"/>
                </a:solidFill>
                <a:latin typeface="+mn-lt"/>
              </a:rPr>
              <a:t>τρια</a:t>
            </a:r>
            <a:r>
              <a:rPr lang="el-GR" altLang="el-GR" sz="2100" b="1" spc="100" dirty="0">
                <a:solidFill>
                  <a:srgbClr val="7C1627"/>
                </a:solidFill>
                <a:latin typeface="+mn-lt"/>
              </a:rPr>
              <a:t> υγείας / νοσηλευτής-</a:t>
            </a:r>
            <a:r>
              <a:rPr lang="el-GR" altLang="el-GR" sz="2100" b="1" spc="100" dirty="0" err="1">
                <a:solidFill>
                  <a:srgbClr val="7C1627"/>
                </a:solidFill>
                <a:latin typeface="+mn-lt"/>
              </a:rPr>
              <a:t>τρια</a:t>
            </a:r>
            <a:r>
              <a:rPr lang="el-GR" altLang="el-GR" sz="2100" b="1" spc="100" dirty="0">
                <a:solidFill>
                  <a:srgbClr val="7C1627"/>
                </a:solidFill>
                <a:latin typeface="+mn-lt"/>
              </a:rPr>
              <a:t> </a:t>
            </a:r>
          </a:p>
          <a:p>
            <a:pPr algn="ctr">
              <a:buClr>
                <a:srgbClr val="990033"/>
              </a:buClr>
            </a:pPr>
            <a:endParaRPr lang="el-GR" sz="2100" b="1" spc="100" dirty="0" smtClean="0">
              <a:solidFill>
                <a:srgbClr val="7C1627"/>
              </a:solidFill>
              <a:latin typeface="+mn-lt"/>
            </a:endParaRPr>
          </a:p>
          <a:p>
            <a:pPr marL="342900" indent="-342900">
              <a:spcBef>
                <a:spcPts val="1200"/>
              </a:spcBef>
              <a:buClr>
                <a:srgbClr val="990033"/>
              </a:buClr>
              <a:buFont typeface="Wingdings" pitchFamily="2" charset="2"/>
              <a:buChar char="Ø"/>
            </a:pPr>
            <a:r>
              <a:rPr lang="el-GR" altLang="el-GR" sz="2100" b="1" dirty="0" smtClean="0">
                <a:solidFill>
                  <a:srgbClr val="284C6A"/>
                </a:solidFill>
                <a:latin typeface="+mn-lt"/>
              </a:rPr>
              <a:t>Παρακολουθεί </a:t>
            </a:r>
            <a:r>
              <a:rPr lang="el-GR" altLang="el-GR" sz="2100" b="1" dirty="0">
                <a:solidFill>
                  <a:srgbClr val="284C6A"/>
                </a:solidFill>
                <a:latin typeface="+mn-lt"/>
              </a:rPr>
              <a:t>τη φαρμακευτική αγωγή σε άτομα που κρίνει ότι είναι απαραίτητο </a:t>
            </a:r>
            <a:endParaRPr lang="el-GR" altLang="el-GR" sz="2100" b="1" dirty="0" smtClean="0">
              <a:solidFill>
                <a:srgbClr val="284C6A"/>
              </a:solidFill>
              <a:latin typeface="+mn-lt"/>
            </a:endParaRPr>
          </a:p>
          <a:p>
            <a:pPr marL="342900" indent="-342900">
              <a:spcBef>
                <a:spcPts val="1200"/>
              </a:spcBef>
              <a:buClr>
                <a:srgbClr val="990033"/>
              </a:buClr>
              <a:buFont typeface="Wingdings" pitchFamily="2" charset="2"/>
              <a:buChar char="Ø"/>
            </a:pPr>
            <a:r>
              <a:rPr lang="el-GR" altLang="el-GR" sz="2100" b="1" dirty="0" smtClean="0">
                <a:solidFill>
                  <a:srgbClr val="284C6A"/>
                </a:solidFill>
                <a:latin typeface="+mn-lt"/>
              </a:rPr>
              <a:t>Παρέχει </a:t>
            </a:r>
            <a:r>
              <a:rPr lang="el-GR" altLang="el-GR" sz="2100" b="1" dirty="0">
                <a:solidFill>
                  <a:srgbClr val="284C6A"/>
                </a:solidFill>
                <a:latin typeface="+mn-lt"/>
              </a:rPr>
              <a:t>νοσηλευτικές συμβουλές για την καλύτερη και ταχύτερη αποθεραπεία των </a:t>
            </a:r>
            <a:r>
              <a:rPr lang="el-GR" altLang="el-GR" sz="2100" b="1" dirty="0" smtClean="0">
                <a:solidFill>
                  <a:srgbClr val="284C6A"/>
                </a:solidFill>
                <a:latin typeface="+mn-lt"/>
              </a:rPr>
              <a:t>ατόμων </a:t>
            </a:r>
          </a:p>
          <a:p>
            <a:pPr marL="342900" indent="-342900">
              <a:spcBef>
                <a:spcPts val="1200"/>
              </a:spcBef>
              <a:buClr>
                <a:srgbClr val="990033"/>
              </a:buClr>
              <a:buFont typeface="Wingdings" pitchFamily="2" charset="2"/>
              <a:buChar char="Ø"/>
            </a:pPr>
            <a:r>
              <a:rPr lang="el-GR" altLang="el-GR" sz="2100" b="1" dirty="0" smtClean="0">
                <a:solidFill>
                  <a:srgbClr val="284C6A"/>
                </a:solidFill>
                <a:latin typeface="+mn-lt"/>
              </a:rPr>
              <a:t>Συμμετέχει </a:t>
            </a:r>
            <a:r>
              <a:rPr lang="el-GR" altLang="el-GR" sz="2100" b="1" dirty="0">
                <a:solidFill>
                  <a:srgbClr val="284C6A"/>
                </a:solidFill>
                <a:latin typeface="+mn-lt"/>
              </a:rPr>
              <a:t>σε προγράμματα αγωγής υγείας καθώς και σε </a:t>
            </a:r>
            <a:r>
              <a:rPr lang="el-GR" altLang="el-GR" sz="2100" b="1" dirty="0" smtClean="0">
                <a:solidFill>
                  <a:srgbClr val="284C6A"/>
                </a:solidFill>
                <a:latin typeface="+mn-lt"/>
              </a:rPr>
              <a:t>θέματα ευαισθητοποίησης  </a:t>
            </a:r>
            <a:r>
              <a:rPr lang="el-GR" altLang="el-GR" sz="2100" b="1" dirty="0">
                <a:solidFill>
                  <a:srgbClr val="284C6A"/>
                </a:solidFill>
                <a:latin typeface="+mn-lt"/>
              </a:rPr>
              <a:t>για τον πληθυσμό στόχο </a:t>
            </a:r>
          </a:p>
          <a:p>
            <a:pPr marL="342900" indent="-342900">
              <a:spcBef>
                <a:spcPts val="1200"/>
              </a:spcBef>
              <a:buClr>
                <a:srgbClr val="990033"/>
              </a:buClr>
              <a:buFont typeface="Wingdings" pitchFamily="2" charset="2"/>
              <a:buChar char="Ø"/>
            </a:pPr>
            <a:r>
              <a:rPr lang="el-GR" altLang="el-GR" sz="2100" b="1" dirty="0" smtClean="0">
                <a:solidFill>
                  <a:srgbClr val="284C6A"/>
                </a:solidFill>
                <a:latin typeface="+mn-lt"/>
              </a:rPr>
              <a:t>Συμμετέχει </a:t>
            </a:r>
            <a:r>
              <a:rPr lang="el-GR" altLang="el-GR" sz="2100" b="1" dirty="0">
                <a:solidFill>
                  <a:srgbClr val="284C6A"/>
                </a:solidFill>
                <a:latin typeface="+mn-lt"/>
              </a:rPr>
              <a:t>στην καταγραφή της υγειονομικής κατάστασης των ωφελουμένων </a:t>
            </a:r>
            <a:endParaRPr lang="el-GR" altLang="el-GR" sz="2100" b="1" dirty="0" smtClean="0">
              <a:solidFill>
                <a:srgbClr val="284C6A"/>
              </a:solidFill>
              <a:latin typeface="+mn-lt"/>
            </a:endParaRPr>
          </a:p>
          <a:p>
            <a:pPr marL="342900" indent="-342900">
              <a:spcBef>
                <a:spcPts val="1200"/>
              </a:spcBef>
              <a:buClr>
                <a:srgbClr val="990033"/>
              </a:buClr>
              <a:buFont typeface="Wingdings" pitchFamily="2" charset="2"/>
              <a:buChar char="Ø"/>
            </a:pPr>
            <a:r>
              <a:rPr lang="el-GR" altLang="el-GR" sz="2100" b="1" dirty="0" smtClean="0">
                <a:solidFill>
                  <a:srgbClr val="284C6A"/>
                </a:solidFill>
                <a:latin typeface="+mn-lt"/>
              </a:rPr>
              <a:t>Ενημερώνει ατομικά ή ομάδες </a:t>
            </a:r>
            <a:r>
              <a:rPr lang="el-GR" altLang="el-GR" sz="2100" b="1" dirty="0">
                <a:solidFill>
                  <a:srgbClr val="284C6A"/>
                </a:solidFill>
                <a:latin typeface="+mn-lt"/>
              </a:rPr>
              <a:t>(</a:t>
            </a:r>
            <a:r>
              <a:rPr lang="el-GR" altLang="el-GR" sz="2100" b="1" dirty="0" err="1">
                <a:solidFill>
                  <a:srgbClr val="284C6A"/>
                </a:solidFill>
                <a:latin typeface="+mn-lt"/>
              </a:rPr>
              <a:t>π.χ</a:t>
            </a:r>
            <a:r>
              <a:rPr lang="el-GR" altLang="el-GR" sz="2100" b="1" dirty="0">
                <a:solidFill>
                  <a:srgbClr val="284C6A"/>
                </a:solidFill>
                <a:latin typeface="+mn-lt"/>
              </a:rPr>
              <a:t> </a:t>
            </a:r>
            <a:r>
              <a:rPr lang="el-GR" altLang="el-GR" sz="2100" b="1" dirty="0" smtClean="0">
                <a:solidFill>
                  <a:srgbClr val="284C6A"/>
                </a:solidFill>
                <a:latin typeface="+mn-lt"/>
              </a:rPr>
              <a:t>γυναίκες)  ή το σύνολο του πληθυσμού του οικισμού για </a:t>
            </a:r>
            <a:r>
              <a:rPr lang="el-GR" altLang="el-GR" sz="2100" b="1" dirty="0">
                <a:solidFill>
                  <a:srgbClr val="284C6A"/>
                </a:solidFill>
                <a:latin typeface="+mn-lt"/>
              </a:rPr>
              <a:t>θέματα </a:t>
            </a:r>
            <a:r>
              <a:rPr lang="el-GR" altLang="el-GR" sz="2100" b="1" dirty="0" smtClean="0">
                <a:solidFill>
                  <a:srgbClr val="284C6A"/>
                </a:solidFill>
                <a:latin typeface="+mn-lt"/>
              </a:rPr>
              <a:t>υγείας</a:t>
            </a:r>
            <a:endParaRPr lang="el-GR" altLang="el-GR" sz="2100" b="1" dirty="0">
              <a:solidFill>
                <a:srgbClr val="284C6A"/>
              </a:solidFill>
              <a:latin typeface="+mn-lt"/>
            </a:endParaRPr>
          </a:p>
          <a:p>
            <a:pPr marL="342900" indent="-342900">
              <a:spcBef>
                <a:spcPts val="1200"/>
              </a:spcBef>
              <a:buClr>
                <a:srgbClr val="990033"/>
              </a:buClr>
              <a:buFont typeface="Wingdings" pitchFamily="2" charset="2"/>
              <a:buChar char="Ø"/>
            </a:pPr>
            <a:r>
              <a:rPr lang="el-GR" altLang="el-GR" sz="2100" b="1" dirty="0" smtClean="0">
                <a:solidFill>
                  <a:srgbClr val="284C6A"/>
                </a:solidFill>
                <a:latin typeface="+mn-lt"/>
              </a:rPr>
              <a:t>Προγραμματίζει </a:t>
            </a:r>
            <a:r>
              <a:rPr lang="el-GR" altLang="el-GR" sz="2100" b="1" dirty="0">
                <a:solidFill>
                  <a:srgbClr val="284C6A"/>
                </a:solidFill>
                <a:latin typeface="+mn-lt"/>
              </a:rPr>
              <a:t>ραντεβού υγείας σε νοσοκομεία, ΙΚΑ </a:t>
            </a:r>
            <a:r>
              <a:rPr lang="el-GR" altLang="el-GR" sz="2100" b="1" dirty="0" smtClean="0">
                <a:solidFill>
                  <a:srgbClr val="284C6A"/>
                </a:solidFill>
                <a:latin typeface="+mn-lt"/>
              </a:rPr>
              <a:t>κτλ</a:t>
            </a:r>
            <a:r>
              <a:rPr lang="el-GR" altLang="el-GR" sz="2100" b="1" dirty="0">
                <a:solidFill>
                  <a:srgbClr val="284C6A"/>
                </a:solidFill>
                <a:latin typeface="+mn-lt"/>
              </a:rPr>
              <a:t>, </a:t>
            </a:r>
            <a:r>
              <a:rPr lang="el-GR" altLang="el-GR" sz="2100" b="1" dirty="0" smtClean="0">
                <a:solidFill>
                  <a:srgbClr val="284C6A"/>
                </a:solidFill>
                <a:latin typeface="+mn-lt"/>
              </a:rPr>
              <a:t>συνοδεύει σε μονάδες υγείας (</a:t>
            </a:r>
            <a:r>
              <a:rPr lang="el-GR" altLang="el-GR" sz="2100" b="1" dirty="0">
                <a:solidFill>
                  <a:srgbClr val="284C6A"/>
                </a:solidFill>
                <a:latin typeface="+mn-lt"/>
              </a:rPr>
              <a:t>όπου χρειάζεται) </a:t>
            </a:r>
          </a:p>
          <a:p>
            <a:pPr marL="342900" indent="-342900">
              <a:spcBef>
                <a:spcPts val="1200"/>
              </a:spcBef>
              <a:buClr>
                <a:srgbClr val="990033"/>
              </a:buClr>
              <a:buFont typeface="Wingdings" pitchFamily="2" charset="2"/>
              <a:buChar char="Ø"/>
            </a:pPr>
            <a:r>
              <a:rPr lang="el-GR" altLang="el-GR" sz="2100" b="1" dirty="0" smtClean="0">
                <a:solidFill>
                  <a:srgbClr val="284C6A"/>
                </a:solidFill>
                <a:latin typeface="+mn-lt"/>
              </a:rPr>
              <a:t>Διενεργεί </a:t>
            </a:r>
            <a:r>
              <a:rPr lang="el-GR" altLang="el-GR" sz="2100" b="1" dirty="0">
                <a:solidFill>
                  <a:srgbClr val="284C6A"/>
                </a:solidFill>
                <a:latin typeface="+mn-lt"/>
              </a:rPr>
              <a:t>εμβολιασμούς σε παιδιά </a:t>
            </a:r>
            <a:r>
              <a:rPr lang="el-GR" altLang="el-GR" sz="2100" b="1" dirty="0" smtClean="0">
                <a:solidFill>
                  <a:srgbClr val="284C6A"/>
                </a:solidFill>
                <a:latin typeface="+mn-lt"/>
              </a:rPr>
              <a:t> και ενήλικες</a:t>
            </a:r>
            <a:endParaRPr lang="el-GR" altLang="el-GR" sz="2100" b="1" dirty="0">
              <a:solidFill>
                <a:srgbClr val="284C6A"/>
              </a:solidFill>
              <a:latin typeface="+mn-lt"/>
            </a:endParaRPr>
          </a:p>
        </p:txBody>
      </p:sp>
    </p:spTree>
    <p:extLst>
      <p:ext uri="{BB962C8B-B14F-4D97-AF65-F5344CB8AC3E}">
        <p14:creationId xmlns:p14="http://schemas.microsoft.com/office/powerpoint/2010/main" xmlns="" val="2356543036"/>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5"/>
          <p:cNvSpPr>
            <a:spLocks noGrp="1" noChangeArrowheads="1"/>
          </p:cNvSpPr>
          <p:nvPr>
            <p:ph type="subTitle" idx="1"/>
          </p:nvPr>
        </p:nvSpPr>
        <p:spPr>
          <a:xfrm>
            <a:off x="23894" y="0"/>
            <a:ext cx="9122016" cy="5877272"/>
          </a:xfrm>
        </p:spPr>
        <p:txBody>
          <a:bodyPr/>
          <a:lstStyle/>
          <a:p>
            <a:endParaRPr lang="el-GR" altLang="el-GR" dirty="0"/>
          </a:p>
        </p:txBody>
      </p:sp>
      <p:pic>
        <p:nvPicPr>
          <p:cNvPr id="6" name="Picture 7" descr="C:\Users\Καλλιόπη\Desktop\αρχείο λήψης (1).png"/>
          <p:cNvPicPr>
            <a:picLocks noChangeAspect="1" noChangeArrowheads="1"/>
          </p:cNvPicPr>
          <p:nvPr/>
        </p:nvPicPr>
        <p:blipFill>
          <a:blip r:embed="rId2" cstate="email">
            <a:extLst>
              <a:ext uri="{28A0092B-C50C-407E-A947-70E740481C1C}">
                <a14:useLocalDpi xmlns:a14="http://schemas.microsoft.com/office/drawing/2010/main" xmlns="" val="0"/>
              </a:ext>
            </a:extLst>
          </a:blip>
          <a:srcRect/>
          <a:stretch>
            <a:fillRect/>
          </a:stretch>
        </p:blipFill>
        <p:spPr bwMode="auto">
          <a:xfrm>
            <a:off x="21984" y="5929330"/>
            <a:ext cx="1335306" cy="928670"/>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8" descr="C:\Users\Καλλιόπη\Desktop\λογοτυπα\images.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643042" y="5877272"/>
            <a:ext cx="6215106" cy="980728"/>
          </a:xfrm>
          <a:prstGeom prst="rect">
            <a:avLst/>
          </a:prstGeom>
          <a:noFill/>
          <a:extLst>
            <a:ext uri="{909E8E84-426E-40DD-AFC4-6F175D3DCCD1}">
              <a14:hiddenFill xmlns:a14="http://schemas.microsoft.com/office/drawing/2010/main" xmlns="">
                <a:solidFill>
                  <a:srgbClr val="FFFFFF"/>
                </a:solidFill>
              </a14:hiddenFill>
            </a:ext>
          </a:extLst>
        </p:spPr>
      </p:pic>
      <p:pic>
        <p:nvPicPr>
          <p:cNvPr id="8" name="Picture 2"/>
          <p:cNvPicPr>
            <a:picLocks noChangeAspect="1" noChangeArrowheads="1"/>
          </p:cNvPicPr>
          <p:nvPr/>
        </p:nvPicPr>
        <p:blipFill>
          <a:blip r:embed="rId4" cstate="email">
            <a:extLst>
              <a:ext uri="{28A0092B-C50C-407E-A947-70E740481C1C}">
                <a14:useLocalDpi xmlns:a14="http://schemas.microsoft.com/office/drawing/2010/main" xmlns="" val="0"/>
              </a:ext>
            </a:extLst>
          </a:blip>
          <a:srcRect/>
          <a:stretch>
            <a:fillRect/>
          </a:stretch>
        </p:blipFill>
        <p:spPr bwMode="auto">
          <a:xfrm>
            <a:off x="7715272" y="5877272"/>
            <a:ext cx="1422204" cy="98072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9" name="Picture 9" descr="C:\Users\Καλλιόπη\Desktop\λογοτυπα\images (1).jp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0" y="0"/>
            <a:ext cx="9144000" cy="2276872"/>
          </a:xfrm>
          <a:prstGeom prst="rect">
            <a:avLst/>
          </a:prstGeom>
          <a:noFill/>
          <a:extLst>
            <a:ext uri="{909E8E84-426E-40DD-AFC4-6F175D3DCCD1}">
              <a14:hiddenFill xmlns:a14="http://schemas.microsoft.com/office/drawing/2010/main" xmlns="">
                <a:solidFill>
                  <a:srgbClr val="FFFFFF"/>
                </a:solidFill>
              </a14:hiddenFill>
            </a:ext>
          </a:extLst>
        </p:spPr>
      </p:pic>
      <p:sp>
        <p:nvSpPr>
          <p:cNvPr id="2" name="Τίτλος 1"/>
          <p:cNvSpPr>
            <a:spLocks noGrp="1"/>
          </p:cNvSpPr>
          <p:nvPr>
            <p:ph type="ctrTitle"/>
          </p:nvPr>
        </p:nvSpPr>
        <p:spPr>
          <a:xfrm>
            <a:off x="500034" y="2708920"/>
            <a:ext cx="8358246" cy="3168352"/>
          </a:xfrm>
        </p:spPr>
        <p:txBody>
          <a:bodyPr/>
          <a:lstStyle/>
          <a:p>
            <a:r>
              <a:rPr lang="el-GR" sz="4200" b="1" dirty="0" smtClean="0"/>
              <a:t>Αρμοδιότητες Κέντρου Κοινότητας διευρυμένου με  ΚΕΜ </a:t>
            </a:r>
            <a:endParaRPr lang="el-GR" sz="4200" b="1" dirty="0"/>
          </a:p>
        </p:txBody>
      </p:sp>
    </p:spTree>
    <p:extLst>
      <p:ext uri="{BB962C8B-B14F-4D97-AF65-F5344CB8AC3E}">
        <p14:creationId xmlns:p14="http://schemas.microsoft.com/office/powerpoint/2010/main" xmlns="" val="2265889955"/>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7" descr="C:\Users\Καλλιόπη\Desktop\αρχείο λήψης (1).png"/>
          <p:cNvPicPr>
            <a:picLocks noChangeAspect="1" noChangeArrowheads="1"/>
          </p:cNvPicPr>
          <p:nvPr/>
        </p:nvPicPr>
        <p:blipFill>
          <a:blip r:embed="rId2" cstate="email">
            <a:extLst>
              <a:ext uri="{28A0092B-C50C-407E-A947-70E740481C1C}">
                <a14:useLocalDpi xmlns:a14="http://schemas.microsoft.com/office/drawing/2010/main" xmlns="" val="0"/>
              </a:ext>
            </a:extLst>
          </a:blip>
          <a:srcRect/>
          <a:stretch>
            <a:fillRect/>
          </a:stretch>
        </p:blipFill>
        <p:spPr bwMode="auto">
          <a:xfrm>
            <a:off x="21984" y="6000768"/>
            <a:ext cx="1049554" cy="857232"/>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8" descr="C:\Users\Καλλιόπη\Desktop\λογοτυπα\images.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643042" y="6072206"/>
            <a:ext cx="5929354" cy="785794"/>
          </a:xfrm>
          <a:prstGeom prst="rect">
            <a:avLst/>
          </a:prstGeom>
          <a:noFill/>
          <a:extLst>
            <a:ext uri="{909E8E84-426E-40DD-AFC4-6F175D3DCCD1}">
              <a14:hiddenFill xmlns:a14="http://schemas.microsoft.com/office/drawing/2010/main" xmlns="">
                <a:solidFill>
                  <a:srgbClr val="FFFFFF"/>
                </a:solidFill>
              </a14:hiddenFill>
            </a:ext>
          </a:extLst>
        </p:spPr>
      </p:pic>
      <p:pic>
        <p:nvPicPr>
          <p:cNvPr id="8" name="Picture 2"/>
          <p:cNvPicPr>
            <a:picLocks noChangeAspect="1" noChangeArrowheads="1"/>
          </p:cNvPicPr>
          <p:nvPr/>
        </p:nvPicPr>
        <p:blipFill>
          <a:blip r:embed="rId4" cstate="email">
            <a:extLst>
              <a:ext uri="{28A0092B-C50C-407E-A947-70E740481C1C}">
                <a14:useLocalDpi xmlns:a14="http://schemas.microsoft.com/office/drawing/2010/main" xmlns="" val="0"/>
              </a:ext>
            </a:extLst>
          </a:blip>
          <a:srcRect/>
          <a:stretch>
            <a:fillRect/>
          </a:stretch>
        </p:blipFill>
        <p:spPr bwMode="auto">
          <a:xfrm>
            <a:off x="7858148" y="6000768"/>
            <a:ext cx="1279328" cy="85723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10" name="9 - Ορθογώνιο"/>
          <p:cNvSpPr/>
          <p:nvPr/>
        </p:nvSpPr>
        <p:spPr>
          <a:xfrm>
            <a:off x="214282" y="-214338"/>
            <a:ext cx="8643998" cy="5847755"/>
          </a:xfrm>
          <a:prstGeom prst="rect">
            <a:avLst/>
          </a:prstGeom>
        </p:spPr>
        <p:txBody>
          <a:bodyPr wrap="square">
            <a:spAutoFit/>
          </a:bodyPr>
          <a:lstStyle/>
          <a:p>
            <a:pPr>
              <a:buClr>
                <a:srgbClr val="990033"/>
              </a:buClr>
            </a:pPr>
            <a:endParaRPr lang="el-GR" altLang="el-GR" sz="2000" b="1" dirty="0" smtClean="0">
              <a:solidFill>
                <a:srgbClr val="284C6A"/>
              </a:solidFill>
              <a:latin typeface="+mn-lt"/>
            </a:endParaRPr>
          </a:p>
          <a:p>
            <a:pPr marL="342900" indent="-342900">
              <a:spcBef>
                <a:spcPts val="1200"/>
              </a:spcBef>
              <a:buClr>
                <a:srgbClr val="990033"/>
              </a:buClr>
              <a:buFont typeface="Wingdings" pitchFamily="2" charset="2"/>
              <a:buChar char="Ø"/>
            </a:pPr>
            <a:r>
              <a:rPr lang="el-GR" sz="2100" dirty="0" smtClean="0">
                <a:solidFill>
                  <a:srgbClr val="002060"/>
                </a:solidFill>
                <a:latin typeface="+mn-lt"/>
              </a:rPr>
              <a:t>Η ενημέρωση και η παροχή </a:t>
            </a:r>
            <a:r>
              <a:rPr lang="el-GR" sz="2100" dirty="0" err="1" smtClean="0">
                <a:solidFill>
                  <a:srgbClr val="002060"/>
                </a:solidFill>
                <a:latin typeface="+mn-lt"/>
              </a:rPr>
              <a:t>κοινωνικο</a:t>
            </a:r>
            <a:r>
              <a:rPr lang="el-GR" sz="2100" dirty="0" smtClean="0">
                <a:solidFill>
                  <a:srgbClr val="002060"/>
                </a:solidFill>
                <a:latin typeface="+mn-lt"/>
              </a:rPr>
              <a:t>-ψυχολογικής στήριξης σε μετανάστες και δικαιούχους διεθνούς προστασίας και ιδιαίτερα τις ευάλωτες ομάδες αυτών (π.χ. γυναίκες, παιδιά, κλπ.) </a:t>
            </a:r>
          </a:p>
          <a:p>
            <a:pPr marL="342900" indent="-342900">
              <a:spcBef>
                <a:spcPts val="1200"/>
              </a:spcBef>
              <a:buClr>
                <a:srgbClr val="990033"/>
              </a:buClr>
              <a:buFont typeface="Wingdings" pitchFamily="2" charset="2"/>
              <a:buChar char="Ø"/>
            </a:pPr>
            <a:r>
              <a:rPr lang="el-GR" sz="2100" dirty="0" smtClean="0">
                <a:solidFill>
                  <a:srgbClr val="002060"/>
                </a:solidFill>
                <a:latin typeface="+mn-lt"/>
              </a:rPr>
              <a:t>Η μαθησιακή στήριξη παιδιών σχολικής ηλικίας </a:t>
            </a:r>
            <a:r>
              <a:rPr lang="el-GR" sz="2100" dirty="0" smtClean="0">
                <a:solidFill>
                  <a:srgbClr val="002060"/>
                </a:solidFill>
                <a:latin typeface="+mn-lt"/>
              </a:rPr>
              <a:t>των προηγούμενων κατηγοριών </a:t>
            </a:r>
            <a:r>
              <a:rPr lang="el-GR" sz="2100" dirty="0" smtClean="0">
                <a:solidFill>
                  <a:srgbClr val="002060"/>
                </a:solidFill>
                <a:latin typeface="+mn-lt"/>
              </a:rPr>
              <a:t>και η ενημέρωση για δράσεις γλωσσικής κατάρτισης </a:t>
            </a:r>
            <a:r>
              <a:rPr lang="el-GR" sz="2100" dirty="0" smtClean="0">
                <a:solidFill>
                  <a:srgbClr val="002060"/>
                </a:solidFill>
                <a:latin typeface="+mn-lt"/>
              </a:rPr>
              <a:t>ενηλίκων.</a:t>
            </a:r>
            <a:endParaRPr lang="el-GR" sz="2100" dirty="0" smtClean="0">
              <a:solidFill>
                <a:srgbClr val="002060"/>
              </a:solidFill>
              <a:latin typeface="+mn-lt"/>
            </a:endParaRPr>
          </a:p>
          <a:p>
            <a:pPr marL="342900" indent="-342900">
              <a:spcBef>
                <a:spcPts val="1200"/>
              </a:spcBef>
              <a:buClr>
                <a:srgbClr val="990033"/>
              </a:buClr>
              <a:buFont typeface="Wingdings" pitchFamily="2" charset="2"/>
              <a:buChar char="Ø"/>
            </a:pPr>
            <a:r>
              <a:rPr lang="el-GR" sz="2100" dirty="0" smtClean="0">
                <a:solidFill>
                  <a:srgbClr val="002060"/>
                </a:solidFill>
                <a:latin typeface="+mn-lt"/>
              </a:rPr>
              <a:t>Η ευαισθητοποίηση της τοπικής κοινωνίας και η καταπολέμηση της ξενοφοβίας, του ρατσισμού, της εμπορίας ανθρώπων, κλπ</a:t>
            </a:r>
          </a:p>
          <a:p>
            <a:pPr marL="342900" indent="-342900">
              <a:spcBef>
                <a:spcPts val="1200"/>
              </a:spcBef>
              <a:buClr>
                <a:srgbClr val="990033"/>
              </a:buClr>
              <a:buFont typeface="Wingdings" pitchFamily="2" charset="2"/>
              <a:buChar char="Ø"/>
            </a:pPr>
            <a:r>
              <a:rPr lang="el-GR" sz="2100" dirty="0" smtClean="0">
                <a:solidFill>
                  <a:srgbClr val="002060"/>
                </a:solidFill>
                <a:latin typeface="+mn-lt"/>
              </a:rPr>
              <a:t>Η προαγωγή του εθελοντισμού στην αρωγή προς τους μετανάστες</a:t>
            </a:r>
          </a:p>
          <a:p>
            <a:pPr marL="342900" indent="-342900">
              <a:spcBef>
                <a:spcPts val="1200"/>
              </a:spcBef>
              <a:buClr>
                <a:srgbClr val="990033"/>
              </a:buClr>
              <a:buFont typeface="Wingdings" pitchFamily="2" charset="2"/>
              <a:buChar char="Ø"/>
            </a:pPr>
            <a:r>
              <a:rPr lang="el-GR" sz="2100" dirty="0" smtClean="0">
                <a:solidFill>
                  <a:srgbClr val="002060"/>
                </a:solidFill>
                <a:latin typeface="+mn-lt"/>
              </a:rPr>
              <a:t>Η στήριξη της συμμετοχής των </a:t>
            </a:r>
            <a:r>
              <a:rPr lang="el-GR" sz="2100" dirty="0" smtClean="0">
                <a:solidFill>
                  <a:srgbClr val="002060"/>
                </a:solidFill>
                <a:latin typeface="+mn-lt"/>
              </a:rPr>
              <a:t>μεταναστών και δικαιούχων </a:t>
            </a:r>
            <a:r>
              <a:rPr lang="el-GR" sz="2100" dirty="0" smtClean="0">
                <a:solidFill>
                  <a:srgbClr val="002060"/>
                </a:solidFill>
                <a:latin typeface="+mn-lt"/>
              </a:rPr>
              <a:t>διεθνούς προστασίας σε ομάδες, </a:t>
            </a:r>
            <a:r>
              <a:rPr lang="el-GR" sz="2100" dirty="0" smtClean="0">
                <a:solidFill>
                  <a:srgbClr val="002060"/>
                </a:solidFill>
                <a:latin typeface="+mn-lt"/>
              </a:rPr>
              <a:t>συλλόγους</a:t>
            </a:r>
            <a:r>
              <a:rPr lang="el-GR" sz="2100" dirty="0" smtClean="0">
                <a:solidFill>
                  <a:srgbClr val="002060"/>
                </a:solidFill>
                <a:latin typeface="+mn-lt"/>
              </a:rPr>
              <a:t>, </a:t>
            </a:r>
            <a:r>
              <a:rPr lang="el-GR" sz="2100" dirty="0" smtClean="0">
                <a:solidFill>
                  <a:srgbClr val="002060"/>
                </a:solidFill>
                <a:latin typeface="+mn-lt"/>
              </a:rPr>
              <a:t>οργανώσεις </a:t>
            </a:r>
            <a:r>
              <a:rPr lang="el-GR" sz="2100" dirty="0" smtClean="0">
                <a:solidFill>
                  <a:srgbClr val="002060"/>
                </a:solidFill>
                <a:latin typeface="+mn-lt"/>
              </a:rPr>
              <a:t>διαπολιτισμικού και </a:t>
            </a:r>
            <a:r>
              <a:rPr lang="el-GR" sz="2100" dirty="0" err="1" smtClean="0">
                <a:solidFill>
                  <a:srgbClr val="002060"/>
                </a:solidFill>
                <a:latin typeface="+mn-lt"/>
              </a:rPr>
              <a:t>διαθρησκευτικού</a:t>
            </a:r>
            <a:r>
              <a:rPr lang="el-GR" sz="2100" dirty="0" smtClean="0">
                <a:solidFill>
                  <a:srgbClr val="002060"/>
                </a:solidFill>
                <a:latin typeface="+mn-lt"/>
              </a:rPr>
              <a:t> διαλόγου, κλπ </a:t>
            </a:r>
            <a:r>
              <a:rPr lang="el-GR" sz="2100" dirty="0" smtClean="0">
                <a:solidFill>
                  <a:srgbClr val="002060"/>
                </a:solidFill>
                <a:latin typeface="+mn-lt"/>
              </a:rPr>
              <a:t> </a:t>
            </a:r>
            <a:endParaRPr lang="el-GR" sz="2100" dirty="0" smtClean="0">
              <a:solidFill>
                <a:srgbClr val="002060"/>
              </a:solidFill>
              <a:latin typeface="+mn-lt"/>
            </a:endParaRPr>
          </a:p>
          <a:p>
            <a:pPr marL="342900" indent="-342900">
              <a:spcBef>
                <a:spcPts val="1200"/>
              </a:spcBef>
              <a:buClr>
                <a:srgbClr val="990033"/>
              </a:buClr>
              <a:buFont typeface="Wingdings" pitchFamily="2" charset="2"/>
              <a:buChar char="Ø"/>
            </a:pPr>
            <a:r>
              <a:rPr lang="el-GR" sz="2100" dirty="0" smtClean="0">
                <a:solidFill>
                  <a:srgbClr val="002060"/>
                </a:solidFill>
                <a:latin typeface="+mn-lt"/>
              </a:rPr>
              <a:t>Η δικτύωση με άλλα Κ.Ε.Μ και υπηρεσίες και φορείς σχετικούς με την ένταξη μεταναστών και δικαιούχων διεθνούς προστασίας</a:t>
            </a:r>
            <a:endParaRPr lang="el-GR" altLang="el-GR" sz="2100" b="1" dirty="0" smtClean="0">
              <a:solidFill>
                <a:srgbClr val="002060"/>
              </a:solidFill>
              <a:latin typeface="+mn-lt"/>
            </a:endParaRPr>
          </a:p>
        </p:txBody>
      </p:sp>
    </p:spTree>
    <p:extLst>
      <p:ext uri="{BB962C8B-B14F-4D97-AF65-F5344CB8AC3E}">
        <p14:creationId xmlns:p14="http://schemas.microsoft.com/office/powerpoint/2010/main" xmlns="" val="2456129237"/>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5"/>
          <p:cNvSpPr>
            <a:spLocks noGrp="1" noChangeArrowheads="1"/>
          </p:cNvSpPr>
          <p:nvPr>
            <p:ph type="subTitle" idx="1"/>
          </p:nvPr>
        </p:nvSpPr>
        <p:spPr>
          <a:xfrm>
            <a:off x="23894" y="0"/>
            <a:ext cx="9122016" cy="5877272"/>
          </a:xfrm>
        </p:spPr>
        <p:txBody>
          <a:bodyPr/>
          <a:lstStyle/>
          <a:p>
            <a:endParaRPr lang="el-GR" altLang="el-GR" dirty="0"/>
          </a:p>
        </p:txBody>
      </p:sp>
      <p:pic>
        <p:nvPicPr>
          <p:cNvPr id="6" name="Picture 7" descr="C:\Users\Καλλιόπη\Desktop\αρχείο λήψης (1).png"/>
          <p:cNvPicPr>
            <a:picLocks noChangeAspect="1" noChangeArrowheads="1"/>
          </p:cNvPicPr>
          <p:nvPr/>
        </p:nvPicPr>
        <p:blipFill>
          <a:blip r:embed="rId2" cstate="email">
            <a:extLst>
              <a:ext uri="{28A0092B-C50C-407E-A947-70E740481C1C}">
                <a14:useLocalDpi xmlns:a14="http://schemas.microsoft.com/office/drawing/2010/main" xmlns="" val="0"/>
              </a:ext>
            </a:extLst>
          </a:blip>
          <a:srcRect/>
          <a:stretch>
            <a:fillRect/>
          </a:stretch>
        </p:blipFill>
        <p:spPr bwMode="auto">
          <a:xfrm>
            <a:off x="21984" y="5929330"/>
            <a:ext cx="1335306" cy="928670"/>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8" descr="C:\Users\Καλλιόπη\Desktop\λογοτυπα\images.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643042" y="5877272"/>
            <a:ext cx="6215106" cy="980728"/>
          </a:xfrm>
          <a:prstGeom prst="rect">
            <a:avLst/>
          </a:prstGeom>
          <a:noFill/>
          <a:extLst>
            <a:ext uri="{909E8E84-426E-40DD-AFC4-6F175D3DCCD1}">
              <a14:hiddenFill xmlns:a14="http://schemas.microsoft.com/office/drawing/2010/main" xmlns="">
                <a:solidFill>
                  <a:srgbClr val="FFFFFF"/>
                </a:solidFill>
              </a14:hiddenFill>
            </a:ext>
          </a:extLst>
        </p:spPr>
      </p:pic>
      <p:pic>
        <p:nvPicPr>
          <p:cNvPr id="8" name="Picture 2"/>
          <p:cNvPicPr>
            <a:picLocks noChangeAspect="1" noChangeArrowheads="1"/>
          </p:cNvPicPr>
          <p:nvPr/>
        </p:nvPicPr>
        <p:blipFill>
          <a:blip r:embed="rId4" cstate="email">
            <a:extLst>
              <a:ext uri="{28A0092B-C50C-407E-A947-70E740481C1C}">
                <a14:useLocalDpi xmlns:a14="http://schemas.microsoft.com/office/drawing/2010/main" xmlns="" val="0"/>
              </a:ext>
            </a:extLst>
          </a:blip>
          <a:srcRect/>
          <a:stretch>
            <a:fillRect/>
          </a:stretch>
        </p:blipFill>
        <p:spPr bwMode="auto">
          <a:xfrm>
            <a:off x="7715272" y="5877272"/>
            <a:ext cx="1422204" cy="98072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9" name="Picture 9" descr="C:\Users\Καλλιόπη\Desktop\λογοτυπα\images (1).jp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0" y="0"/>
            <a:ext cx="9144000" cy="2276872"/>
          </a:xfrm>
          <a:prstGeom prst="rect">
            <a:avLst/>
          </a:prstGeom>
          <a:noFill/>
          <a:extLst>
            <a:ext uri="{909E8E84-426E-40DD-AFC4-6F175D3DCCD1}">
              <a14:hiddenFill xmlns:a14="http://schemas.microsoft.com/office/drawing/2010/main" xmlns="">
                <a:solidFill>
                  <a:srgbClr val="FFFFFF"/>
                </a:solidFill>
              </a14:hiddenFill>
            </a:ext>
          </a:extLst>
        </p:spPr>
      </p:pic>
      <p:sp>
        <p:nvSpPr>
          <p:cNvPr id="2" name="Τίτλος 1"/>
          <p:cNvSpPr>
            <a:spLocks noGrp="1"/>
          </p:cNvSpPr>
          <p:nvPr>
            <p:ph type="ctrTitle"/>
          </p:nvPr>
        </p:nvSpPr>
        <p:spPr>
          <a:xfrm>
            <a:off x="0" y="2708920"/>
            <a:ext cx="9144000" cy="3168352"/>
          </a:xfrm>
        </p:spPr>
        <p:txBody>
          <a:bodyPr/>
          <a:lstStyle/>
          <a:p>
            <a:r>
              <a:rPr lang="el-GR" sz="4200" b="1" dirty="0" smtClean="0"/>
              <a:t>Αρμοδιότητες Στελεχών</a:t>
            </a:r>
            <a:br>
              <a:rPr lang="el-GR" sz="4200" b="1" dirty="0" smtClean="0"/>
            </a:br>
            <a:r>
              <a:rPr lang="el-GR" sz="4200" b="1" dirty="0" smtClean="0"/>
              <a:t>Παραρτήματος ΚΕΜ </a:t>
            </a:r>
            <a:endParaRPr lang="el-GR" sz="4200" b="1" dirty="0"/>
          </a:p>
        </p:txBody>
      </p:sp>
    </p:spTree>
    <p:extLst>
      <p:ext uri="{BB962C8B-B14F-4D97-AF65-F5344CB8AC3E}">
        <p14:creationId xmlns:p14="http://schemas.microsoft.com/office/powerpoint/2010/main" xmlns="" val="2265889955"/>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7" descr="C:\Users\Καλλιόπη\Desktop\αρχείο λήψης (1).png"/>
          <p:cNvPicPr>
            <a:picLocks noChangeAspect="1" noChangeArrowheads="1"/>
          </p:cNvPicPr>
          <p:nvPr/>
        </p:nvPicPr>
        <p:blipFill>
          <a:blip r:embed="rId2" cstate="email">
            <a:extLst>
              <a:ext uri="{28A0092B-C50C-407E-A947-70E740481C1C}">
                <a14:useLocalDpi xmlns:a14="http://schemas.microsoft.com/office/drawing/2010/main" xmlns="" val="0"/>
              </a:ext>
            </a:extLst>
          </a:blip>
          <a:srcRect/>
          <a:stretch>
            <a:fillRect/>
          </a:stretch>
        </p:blipFill>
        <p:spPr bwMode="auto">
          <a:xfrm>
            <a:off x="21984" y="6000768"/>
            <a:ext cx="1049554" cy="857232"/>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8" descr="C:\Users\Καλλιόπη\Desktop\λογοτυπα\images.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643042" y="6072206"/>
            <a:ext cx="5929354" cy="785794"/>
          </a:xfrm>
          <a:prstGeom prst="rect">
            <a:avLst/>
          </a:prstGeom>
          <a:noFill/>
          <a:extLst>
            <a:ext uri="{909E8E84-426E-40DD-AFC4-6F175D3DCCD1}">
              <a14:hiddenFill xmlns:a14="http://schemas.microsoft.com/office/drawing/2010/main" xmlns="">
                <a:solidFill>
                  <a:srgbClr val="FFFFFF"/>
                </a:solidFill>
              </a14:hiddenFill>
            </a:ext>
          </a:extLst>
        </p:spPr>
      </p:pic>
      <p:pic>
        <p:nvPicPr>
          <p:cNvPr id="8" name="Picture 2"/>
          <p:cNvPicPr>
            <a:picLocks noChangeAspect="1" noChangeArrowheads="1"/>
          </p:cNvPicPr>
          <p:nvPr/>
        </p:nvPicPr>
        <p:blipFill>
          <a:blip r:embed="rId4" cstate="email">
            <a:extLst>
              <a:ext uri="{28A0092B-C50C-407E-A947-70E740481C1C}">
                <a14:useLocalDpi xmlns:a14="http://schemas.microsoft.com/office/drawing/2010/main" xmlns="" val="0"/>
              </a:ext>
            </a:extLst>
          </a:blip>
          <a:srcRect/>
          <a:stretch>
            <a:fillRect/>
          </a:stretch>
        </p:blipFill>
        <p:spPr bwMode="auto">
          <a:xfrm>
            <a:off x="7858148" y="6000768"/>
            <a:ext cx="1279328" cy="85723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10" name="9 - Ορθογώνιο"/>
          <p:cNvSpPr/>
          <p:nvPr/>
        </p:nvSpPr>
        <p:spPr>
          <a:xfrm>
            <a:off x="214282" y="260648"/>
            <a:ext cx="8929718" cy="5924699"/>
          </a:xfrm>
          <a:prstGeom prst="rect">
            <a:avLst/>
          </a:prstGeom>
        </p:spPr>
        <p:txBody>
          <a:bodyPr wrap="square">
            <a:spAutoFit/>
          </a:bodyPr>
          <a:lstStyle/>
          <a:p>
            <a:pPr algn="ctr">
              <a:buClr>
                <a:srgbClr val="990033"/>
              </a:buClr>
            </a:pPr>
            <a:r>
              <a:rPr lang="el-GR" altLang="el-GR" sz="2400" b="1" spc="100" dirty="0" smtClean="0">
                <a:solidFill>
                  <a:srgbClr val="7C1627"/>
                </a:solidFill>
                <a:latin typeface="+mn-lt"/>
              </a:rPr>
              <a:t>Συντονιστής - Κοινωνικός Λειτουργός </a:t>
            </a:r>
            <a:endParaRPr lang="el-GR" altLang="el-GR" sz="2000" b="1" dirty="0" smtClean="0">
              <a:solidFill>
                <a:srgbClr val="284C6A"/>
              </a:solidFill>
              <a:latin typeface="+mn-lt"/>
            </a:endParaRPr>
          </a:p>
          <a:p>
            <a:pPr marL="342900" indent="-342900">
              <a:spcBef>
                <a:spcPts val="1800"/>
              </a:spcBef>
              <a:buClr>
                <a:srgbClr val="990033"/>
              </a:buClr>
              <a:buFont typeface="Wingdings" pitchFamily="2" charset="2"/>
              <a:buChar char="Ø"/>
            </a:pPr>
            <a:r>
              <a:rPr lang="el-GR" altLang="el-GR" sz="2000" b="1" dirty="0" smtClean="0">
                <a:solidFill>
                  <a:srgbClr val="284C6A"/>
                </a:solidFill>
                <a:latin typeface="+mn-lt"/>
              </a:rPr>
              <a:t>Καταρτίζει και υλοποιεί, σε συνεργασία με τον Συντονιστή του Κ. Κ., Σχέδιο Λειτουργίας του Παραρτήματος </a:t>
            </a:r>
          </a:p>
          <a:p>
            <a:pPr marL="342900" indent="-342900">
              <a:spcBef>
                <a:spcPts val="800"/>
              </a:spcBef>
              <a:buClr>
                <a:srgbClr val="990033"/>
              </a:buClr>
              <a:buFont typeface="Wingdings" pitchFamily="2" charset="2"/>
              <a:buChar char="Ø"/>
            </a:pPr>
            <a:r>
              <a:rPr lang="el-GR" altLang="el-GR" sz="2000" b="1" dirty="0" smtClean="0">
                <a:solidFill>
                  <a:srgbClr val="284C6A"/>
                </a:solidFill>
                <a:latin typeface="+mn-lt"/>
              </a:rPr>
              <a:t>Έχει τη συνολική ευθύνη της εύρυθμης λειτουργίας του Παραρτήματος</a:t>
            </a:r>
          </a:p>
          <a:p>
            <a:pPr marL="342900" indent="-342900">
              <a:spcBef>
                <a:spcPts val="800"/>
              </a:spcBef>
              <a:buClr>
                <a:srgbClr val="990033"/>
              </a:buClr>
              <a:buFont typeface="Wingdings" pitchFamily="2" charset="2"/>
              <a:buChar char="Ø"/>
            </a:pPr>
            <a:r>
              <a:rPr lang="el-GR" altLang="el-GR" sz="2000" b="1" dirty="0" smtClean="0">
                <a:solidFill>
                  <a:srgbClr val="284C6A"/>
                </a:solidFill>
                <a:latin typeface="+mn-lt"/>
              </a:rPr>
              <a:t>Έχει την ευθύνη για συνέργειες με άλλα προγράμματα και δράσεις  δημοσιότητας</a:t>
            </a:r>
          </a:p>
          <a:p>
            <a:pPr marL="342900" indent="-342900">
              <a:spcBef>
                <a:spcPts val="800"/>
              </a:spcBef>
              <a:buClr>
                <a:srgbClr val="990033"/>
              </a:buClr>
              <a:buFont typeface="Wingdings" pitchFamily="2" charset="2"/>
              <a:buChar char="Ø"/>
            </a:pPr>
            <a:r>
              <a:rPr lang="el-GR" altLang="el-GR" sz="2000" b="1" dirty="0" smtClean="0">
                <a:solidFill>
                  <a:srgbClr val="284C6A"/>
                </a:solidFill>
                <a:latin typeface="+mn-lt"/>
              </a:rPr>
              <a:t>Υποδέχεται και διαχειρίζεται περιστατικά, </a:t>
            </a:r>
            <a:r>
              <a:rPr lang="el-GR" altLang="el-GR" sz="2000" b="1" dirty="0" smtClean="0">
                <a:solidFill>
                  <a:srgbClr val="284C6A"/>
                </a:solidFill>
                <a:latin typeface="+mn-lt"/>
              </a:rPr>
              <a:t>τα παραπέμπει</a:t>
            </a:r>
            <a:r>
              <a:rPr lang="el-GR" altLang="el-GR" sz="2000" b="1" dirty="0" smtClean="0">
                <a:solidFill>
                  <a:srgbClr val="284C6A"/>
                </a:solidFill>
                <a:latin typeface="+mn-lt"/>
              </a:rPr>
              <a:t>, όταν και όπου χρειάζεται, συνδέει τον πληθυσμό με τις αρμόδιες υπηρεσίες, καταγράφει και </a:t>
            </a:r>
            <a:r>
              <a:rPr lang="el-GR" altLang="el-GR" sz="2000" b="1" dirty="0" err="1" smtClean="0">
                <a:solidFill>
                  <a:srgbClr val="284C6A"/>
                </a:solidFill>
                <a:latin typeface="+mn-lt"/>
              </a:rPr>
              <a:t>επικαιροποιεί</a:t>
            </a:r>
            <a:r>
              <a:rPr lang="el-GR" altLang="el-GR" sz="2000" b="1" dirty="0" smtClean="0">
                <a:solidFill>
                  <a:srgbClr val="284C6A"/>
                </a:solidFill>
                <a:latin typeface="+mn-lt"/>
              </a:rPr>
              <a:t> </a:t>
            </a:r>
            <a:r>
              <a:rPr lang="el-GR" altLang="el-GR" sz="2000" b="1" dirty="0" smtClean="0">
                <a:solidFill>
                  <a:srgbClr val="284C6A"/>
                </a:solidFill>
                <a:latin typeface="+mn-lt"/>
              </a:rPr>
              <a:t>δεδομένα</a:t>
            </a:r>
            <a:endParaRPr lang="el-GR" altLang="el-GR" sz="2000" b="1" dirty="0" smtClean="0">
              <a:solidFill>
                <a:srgbClr val="284C6A"/>
              </a:solidFill>
              <a:latin typeface="+mn-lt"/>
            </a:endParaRPr>
          </a:p>
          <a:p>
            <a:pPr marL="342900" indent="-342900">
              <a:spcBef>
                <a:spcPts val="800"/>
              </a:spcBef>
              <a:buClr>
                <a:srgbClr val="990033"/>
              </a:buClr>
              <a:buFont typeface="Wingdings" pitchFamily="2" charset="2"/>
              <a:buChar char="Ø"/>
            </a:pPr>
            <a:r>
              <a:rPr lang="el-GR" altLang="el-GR" sz="2000" b="1" dirty="0" smtClean="0">
                <a:solidFill>
                  <a:srgbClr val="284C6A"/>
                </a:solidFill>
                <a:latin typeface="+mn-lt"/>
              </a:rPr>
              <a:t>Καταγράφει και αξιολογεί τις κοινωνικές ανάγκες των ομάδων – στόχου, εκτελεί κοινωνική εργασία με άτομα ή ομάδες και προωθεί την εθελοντική προσφορά</a:t>
            </a:r>
          </a:p>
          <a:p>
            <a:pPr marL="342900" indent="-342900">
              <a:spcBef>
                <a:spcPts val="800"/>
              </a:spcBef>
              <a:buClr>
                <a:srgbClr val="990033"/>
              </a:buClr>
              <a:buFont typeface="Wingdings" pitchFamily="2" charset="2"/>
              <a:buChar char="Ø"/>
            </a:pPr>
            <a:r>
              <a:rPr lang="el-GR" altLang="el-GR" sz="2000" b="1" dirty="0" smtClean="0">
                <a:solidFill>
                  <a:srgbClr val="284C6A"/>
                </a:solidFill>
                <a:latin typeface="+mn-lt"/>
              </a:rPr>
              <a:t>Σχεδιάζει και υλοποιεί δράσεις ένταξης μεταναστών και δικαιούχων διεθνούς προστασίας, έχει την ευθύνη ανάληψης κοινωνικών ερευνών</a:t>
            </a:r>
          </a:p>
          <a:p>
            <a:pPr marL="342900" indent="-342900">
              <a:spcBef>
                <a:spcPts val="800"/>
              </a:spcBef>
              <a:buClr>
                <a:srgbClr val="990033"/>
              </a:buClr>
              <a:buFont typeface="Wingdings" pitchFamily="2" charset="2"/>
              <a:buChar char="Ø"/>
            </a:pPr>
            <a:r>
              <a:rPr lang="el-GR" altLang="el-GR" sz="2000" b="1" dirty="0" smtClean="0">
                <a:solidFill>
                  <a:srgbClr val="284C6A"/>
                </a:solidFill>
                <a:latin typeface="+mn-lt"/>
              </a:rPr>
              <a:t>Συμβάλλει στην ενεργοποίηση </a:t>
            </a:r>
            <a:r>
              <a:rPr lang="el-GR" altLang="el-GR" sz="2000" b="1" dirty="0" smtClean="0">
                <a:solidFill>
                  <a:srgbClr val="284C6A"/>
                </a:solidFill>
                <a:latin typeface="+mn-lt"/>
              </a:rPr>
              <a:t>των Συμβουλίων </a:t>
            </a:r>
            <a:r>
              <a:rPr lang="el-GR" altLang="el-GR" sz="2000" b="1" dirty="0" smtClean="0">
                <a:solidFill>
                  <a:srgbClr val="284C6A"/>
                </a:solidFill>
                <a:latin typeface="+mn-lt"/>
              </a:rPr>
              <a:t>Ένταξης Μεταναστών</a:t>
            </a:r>
          </a:p>
          <a:p>
            <a:pPr marL="342900" indent="-342900">
              <a:buClr>
                <a:srgbClr val="990033"/>
              </a:buClr>
            </a:pPr>
            <a:endParaRPr lang="el-GR" altLang="el-GR" sz="2000" b="1" dirty="0" smtClean="0">
              <a:solidFill>
                <a:srgbClr val="284C6A"/>
              </a:solidFill>
              <a:latin typeface="+mn-lt"/>
            </a:endParaRPr>
          </a:p>
        </p:txBody>
      </p:sp>
    </p:spTree>
    <p:extLst>
      <p:ext uri="{BB962C8B-B14F-4D97-AF65-F5344CB8AC3E}">
        <p14:creationId xmlns:p14="http://schemas.microsoft.com/office/powerpoint/2010/main" xmlns="" val="2456129237"/>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7" descr="C:\Users\Καλλιόπη\Desktop\αρχείο λήψης (1).png"/>
          <p:cNvPicPr>
            <a:picLocks noChangeAspect="1" noChangeArrowheads="1"/>
          </p:cNvPicPr>
          <p:nvPr/>
        </p:nvPicPr>
        <p:blipFill>
          <a:blip r:embed="rId2" cstate="email">
            <a:extLst>
              <a:ext uri="{28A0092B-C50C-407E-A947-70E740481C1C}">
                <a14:useLocalDpi xmlns:a14="http://schemas.microsoft.com/office/drawing/2010/main" xmlns="" val="0"/>
              </a:ext>
            </a:extLst>
          </a:blip>
          <a:srcRect/>
          <a:stretch>
            <a:fillRect/>
          </a:stretch>
        </p:blipFill>
        <p:spPr bwMode="auto">
          <a:xfrm>
            <a:off x="21984" y="6143644"/>
            <a:ext cx="978116" cy="714356"/>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8" descr="C:\Users\Καλλιόπη\Desktop\λογοτυπα\images.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643042" y="6143644"/>
            <a:ext cx="5929354" cy="714356"/>
          </a:xfrm>
          <a:prstGeom prst="rect">
            <a:avLst/>
          </a:prstGeom>
          <a:noFill/>
          <a:extLst>
            <a:ext uri="{909E8E84-426E-40DD-AFC4-6F175D3DCCD1}">
              <a14:hiddenFill xmlns:a14="http://schemas.microsoft.com/office/drawing/2010/main" xmlns="">
                <a:solidFill>
                  <a:srgbClr val="FFFFFF"/>
                </a:solidFill>
              </a14:hiddenFill>
            </a:ext>
          </a:extLst>
        </p:spPr>
      </p:pic>
      <p:pic>
        <p:nvPicPr>
          <p:cNvPr id="8" name="Picture 2"/>
          <p:cNvPicPr>
            <a:picLocks noChangeAspect="1" noChangeArrowheads="1"/>
          </p:cNvPicPr>
          <p:nvPr/>
        </p:nvPicPr>
        <p:blipFill>
          <a:blip r:embed="rId4" cstate="email">
            <a:extLst>
              <a:ext uri="{28A0092B-C50C-407E-A947-70E740481C1C}">
                <a14:useLocalDpi xmlns:a14="http://schemas.microsoft.com/office/drawing/2010/main" xmlns="" val="0"/>
              </a:ext>
            </a:extLst>
          </a:blip>
          <a:srcRect/>
          <a:stretch>
            <a:fillRect/>
          </a:stretch>
        </p:blipFill>
        <p:spPr bwMode="auto">
          <a:xfrm>
            <a:off x="8001024" y="6143644"/>
            <a:ext cx="1136452" cy="7143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10" name="9 - Ορθογώνιο"/>
          <p:cNvSpPr/>
          <p:nvPr/>
        </p:nvSpPr>
        <p:spPr>
          <a:xfrm>
            <a:off x="285720" y="214290"/>
            <a:ext cx="8572560" cy="6663363"/>
          </a:xfrm>
          <a:prstGeom prst="rect">
            <a:avLst/>
          </a:prstGeom>
        </p:spPr>
        <p:txBody>
          <a:bodyPr wrap="square">
            <a:spAutoFit/>
          </a:bodyPr>
          <a:lstStyle/>
          <a:p>
            <a:pPr algn="ctr">
              <a:spcBef>
                <a:spcPts val="1200"/>
              </a:spcBef>
              <a:buClr>
                <a:srgbClr val="990033"/>
              </a:buClr>
            </a:pPr>
            <a:r>
              <a:rPr lang="el-GR" altLang="el-GR" sz="2400" b="1" spc="100" dirty="0" smtClean="0">
                <a:solidFill>
                  <a:srgbClr val="7C1627"/>
                </a:solidFill>
                <a:latin typeface="+mn-lt"/>
              </a:rPr>
              <a:t>Διαπολιτισμικός Μεσολαβητής / Διερμηνέας </a:t>
            </a:r>
          </a:p>
          <a:p>
            <a:pPr algn="ctr">
              <a:buClr>
                <a:srgbClr val="990033"/>
              </a:buClr>
            </a:pPr>
            <a:endParaRPr lang="el-GR" altLang="el-GR" sz="2400" b="1" spc="100" dirty="0" smtClean="0">
              <a:solidFill>
                <a:srgbClr val="7C1627"/>
              </a:solidFill>
              <a:latin typeface="+mn-lt"/>
            </a:endParaRPr>
          </a:p>
          <a:p>
            <a:pPr>
              <a:buClr>
                <a:srgbClr val="990033"/>
              </a:buClr>
            </a:pPr>
            <a:r>
              <a:rPr lang="el-GR" altLang="el-GR" sz="2100" b="1" dirty="0" smtClean="0">
                <a:solidFill>
                  <a:srgbClr val="284C6A"/>
                </a:solidFill>
                <a:latin typeface="+mn-lt"/>
              </a:rPr>
              <a:t>Διαδραματίζει κρίσιμο και απαραίτητο ρόλο στο σχεδιασμό και την υλοποίηση των δράσεων ένταξης και στην επικοινωνία των ομάδων στόχου με τη τοπική κοινωνία για να αποφεύγονται συγκρούσεις, παρανοήσεις και κατά συνέπεια ο κοινωνικός αποκλεισμός τους</a:t>
            </a:r>
            <a:endParaRPr lang="el-GR" sz="2100" dirty="0" smtClean="0"/>
          </a:p>
          <a:p>
            <a:pPr algn="ctr">
              <a:spcBef>
                <a:spcPts val="1800"/>
              </a:spcBef>
              <a:buClr>
                <a:srgbClr val="990033"/>
              </a:buClr>
            </a:pPr>
            <a:r>
              <a:rPr lang="el-GR" altLang="el-GR" sz="2100" b="1" spc="100" dirty="0" smtClean="0">
                <a:solidFill>
                  <a:srgbClr val="7C1627"/>
                </a:solidFill>
                <a:latin typeface="+mn-lt"/>
              </a:rPr>
              <a:t>Ειδικότερα εξασφαλίζει: </a:t>
            </a:r>
          </a:p>
          <a:p>
            <a:pPr marL="361950" indent="-361950">
              <a:spcBef>
                <a:spcPts val="1200"/>
              </a:spcBef>
              <a:buClr>
                <a:srgbClr val="990033"/>
              </a:buClr>
              <a:buFont typeface="Wingdings" pitchFamily="2" charset="2"/>
              <a:buChar char="Ø"/>
              <a:tabLst>
                <a:tab pos="361950" algn="l"/>
              </a:tabLst>
            </a:pPr>
            <a:r>
              <a:rPr lang="el-GR" altLang="el-GR" sz="2100" b="1" dirty="0" smtClean="0">
                <a:solidFill>
                  <a:srgbClr val="284C6A"/>
                </a:solidFill>
                <a:latin typeface="+mn-lt"/>
              </a:rPr>
              <a:t>την επικοινωνία με τους αρμόδιους των Κ.Κ., ΚΕΜ και μεταναστών και δικαιούχων διεθνούς προστασίας</a:t>
            </a:r>
          </a:p>
          <a:p>
            <a:pPr marL="361950" indent="-361950">
              <a:spcBef>
                <a:spcPts val="1200"/>
              </a:spcBef>
              <a:buClr>
                <a:srgbClr val="990033"/>
              </a:buClr>
              <a:buFont typeface="Wingdings" pitchFamily="2" charset="2"/>
              <a:buChar char="Ø"/>
            </a:pPr>
            <a:r>
              <a:rPr lang="el-GR" altLang="el-GR" sz="2100" b="1" dirty="0" smtClean="0">
                <a:solidFill>
                  <a:srgbClr val="284C6A"/>
                </a:solidFill>
                <a:latin typeface="+mn-lt"/>
              </a:rPr>
              <a:t>τη δημιουργία σχέσης εμπιστοσύνης και διαλόγου μεταξύ των μελών των μεταναστευτικών/προσφυγικών κοινοτήτων και της τοπικής κοινωνίας</a:t>
            </a:r>
          </a:p>
          <a:p>
            <a:pPr marL="361950" indent="-361950">
              <a:spcBef>
                <a:spcPts val="1200"/>
              </a:spcBef>
              <a:buClr>
                <a:srgbClr val="990033"/>
              </a:buClr>
              <a:buFont typeface="Wingdings" pitchFamily="2" charset="2"/>
              <a:buChar char="Ø"/>
            </a:pPr>
            <a:r>
              <a:rPr lang="el-GR" altLang="el-GR" sz="2100" b="1" dirty="0" smtClean="0">
                <a:solidFill>
                  <a:srgbClr val="284C6A"/>
                </a:solidFill>
                <a:latin typeface="+mn-lt"/>
              </a:rPr>
              <a:t>τη διευκόλυνση της επικοινωνίας και των επαφών των μεταναστών με δημόσιους οργανισμούς, την τοπική κοινωνία και τους τοπικούς </a:t>
            </a:r>
            <a:r>
              <a:rPr lang="el-GR" altLang="el-GR" sz="2000" b="1" dirty="0" smtClean="0">
                <a:solidFill>
                  <a:srgbClr val="284C6A"/>
                </a:solidFill>
                <a:latin typeface="+mn-lt"/>
              </a:rPr>
              <a:t>φορείς</a:t>
            </a:r>
          </a:p>
          <a:p>
            <a:pPr>
              <a:buClr>
                <a:srgbClr val="990033"/>
              </a:buClr>
            </a:pPr>
            <a:endParaRPr lang="el-GR" altLang="el-GR" sz="2000" b="1" dirty="0" smtClean="0">
              <a:solidFill>
                <a:srgbClr val="284C6A"/>
              </a:solidFill>
              <a:latin typeface="+mn-lt"/>
            </a:endParaRPr>
          </a:p>
          <a:p>
            <a:pPr>
              <a:buClr>
                <a:srgbClr val="990033"/>
              </a:buClr>
            </a:pPr>
            <a:endParaRPr lang="el-GR" altLang="el-GR" sz="2000" b="1" spc="100" dirty="0" smtClean="0">
              <a:solidFill>
                <a:srgbClr val="7C1627"/>
              </a:solidFill>
              <a:latin typeface="+mn-lt"/>
            </a:endParaRPr>
          </a:p>
        </p:txBody>
      </p:sp>
    </p:spTree>
    <p:extLst>
      <p:ext uri="{BB962C8B-B14F-4D97-AF65-F5344CB8AC3E}">
        <p14:creationId xmlns:p14="http://schemas.microsoft.com/office/powerpoint/2010/main" xmlns="" val="2456129237"/>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7" descr="C:\Users\Καλλιόπη\Desktop\αρχείο λήψης (1).png"/>
          <p:cNvPicPr>
            <a:picLocks noChangeAspect="1" noChangeArrowheads="1"/>
          </p:cNvPicPr>
          <p:nvPr/>
        </p:nvPicPr>
        <p:blipFill>
          <a:blip r:embed="rId2" cstate="email">
            <a:extLst>
              <a:ext uri="{28A0092B-C50C-407E-A947-70E740481C1C}">
                <a14:useLocalDpi xmlns:a14="http://schemas.microsoft.com/office/drawing/2010/main" xmlns="" val="0"/>
              </a:ext>
            </a:extLst>
          </a:blip>
          <a:srcRect/>
          <a:stretch>
            <a:fillRect/>
          </a:stretch>
        </p:blipFill>
        <p:spPr bwMode="auto">
          <a:xfrm>
            <a:off x="21984" y="6143644"/>
            <a:ext cx="978116" cy="714356"/>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8" descr="C:\Users\Καλλιόπη\Desktop\λογοτυπα\images.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643042" y="6143644"/>
            <a:ext cx="5929354" cy="714356"/>
          </a:xfrm>
          <a:prstGeom prst="rect">
            <a:avLst/>
          </a:prstGeom>
          <a:noFill/>
          <a:extLst>
            <a:ext uri="{909E8E84-426E-40DD-AFC4-6F175D3DCCD1}">
              <a14:hiddenFill xmlns:a14="http://schemas.microsoft.com/office/drawing/2010/main" xmlns="">
                <a:solidFill>
                  <a:srgbClr val="FFFFFF"/>
                </a:solidFill>
              </a14:hiddenFill>
            </a:ext>
          </a:extLst>
        </p:spPr>
      </p:pic>
      <p:pic>
        <p:nvPicPr>
          <p:cNvPr id="8" name="Picture 2"/>
          <p:cNvPicPr>
            <a:picLocks noChangeAspect="1" noChangeArrowheads="1"/>
          </p:cNvPicPr>
          <p:nvPr/>
        </p:nvPicPr>
        <p:blipFill>
          <a:blip r:embed="rId4" cstate="email">
            <a:extLst>
              <a:ext uri="{28A0092B-C50C-407E-A947-70E740481C1C}">
                <a14:useLocalDpi xmlns:a14="http://schemas.microsoft.com/office/drawing/2010/main" xmlns="" val="0"/>
              </a:ext>
            </a:extLst>
          </a:blip>
          <a:srcRect/>
          <a:stretch>
            <a:fillRect/>
          </a:stretch>
        </p:blipFill>
        <p:spPr bwMode="auto">
          <a:xfrm>
            <a:off x="8001024" y="6143644"/>
            <a:ext cx="1136452" cy="7143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10" name="9 - Ορθογώνιο"/>
          <p:cNvSpPr/>
          <p:nvPr/>
        </p:nvSpPr>
        <p:spPr>
          <a:xfrm>
            <a:off x="285720" y="285728"/>
            <a:ext cx="8643998" cy="5755422"/>
          </a:xfrm>
          <a:prstGeom prst="rect">
            <a:avLst/>
          </a:prstGeom>
        </p:spPr>
        <p:txBody>
          <a:bodyPr wrap="square">
            <a:spAutoFit/>
          </a:bodyPr>
          <a:lstStyle/>
          <a:p>
            <a:pPr algn="ctr">
              <a:buClr>
                <a:srgbClr val="990033"/>
              </a:buClr>
            </a:pPr>
            <a:r>
              <a:rPr lang="el-GR" altLang="el-GR" sz="2400" b="1" spc="100" dirty="0" smtClean="0">
                <a:solidFill>
                  <a:srgbClr val="7C1627"/>
                </a:solidFill>
                <a:latin typeface="+mn-lt"/>
              </a:rPr>
              <a:t>Διαπολιτισμικός Μεσολαβητής / Διερμηνέας</a:t>
            </a:r>
          </a:p>
          <a:p>
            <a:pPr>
              <a:spcBef>
                <a:spcPts val="1200"/>
              </a:spcBef>
              <a:buClr>
                <a:srgbClr val="990033"/>
              </a:buClr>
            </a:pPr>
            <a:r>
              <a:rPr lang="el-GR" altLang="el-GR" sz="2400" b="1" spc="100" dirty="0" smtClean="0">
                <a:solidFill>
                  <a:srgbClr val="7C1627"/>
                </a:solidFill>
                <a:latin typeface="+mn-lt"/>
              </a:rPr>
              <a:t>….εξασφαλίζει:</a:t>
            </a:r>
            <a:endParaRPr lang="el-GR" altLang="el-GR" sz="2000" b="1" spc="100" dirty="0" smtClean="0">
              <a:solidFill>
                <a:srgbClr val="7C1627"/>
              </a:solidFill>
              <a:latin typeface="+mn-lt"/>
            </a:endParaRPr>
          </a:p>
          <a:p>
            <a:pPr marL="266700" indent="-266700">
              <a:spcBef>
                <a:spcPts val="1200"/>
              </a:spcBef>
              <a:buClr>
                <a:srgbClr val="990033"/>
              </a:buClr>
              <a:buFont typeface="Wingdings" pitchFamily="2" charset="2"/>
              <a:buChar char="Ø"/>
            </a:pPr>
            <a:r>
              <a:rPr lang="el-GR" altLang="el-GR" sz="2000" b="1" dirty="0" smtClean="0">
                <a:solidFill>
                  <a:srgbClr val="284C6A"/>
                </a:solidFill>
                <a:latin typeface="+mn-lt"/>
              </a:rPr>
              <a:t>τη συμβολή στην εξάλειψη αρνητικών στερεοτύπων, πολιτισμικών παρεξηγήσεων και διακρίσεων και ευρύτερα στην ένταξη των ομάδων στόχου στην τοπική κοινωνία </a:t>
            </a:r>
          </a:p>
          <a:p>
            <a:pPr marL="266700" indent="-266700">
              <a:spcBef>
                <a:spcPts val="1200"/>
              </a:spcBef>
              <a:buClr>
                <a:srgbClr val="990033"/>
              </a:buClr>
              <a:buFont typeface="Wingdings" pitchFamily="2" charset="2"/>
              <a:buChar char="Ø"/>
            </a:pPr>
            <a:r>
              <a:rPr lang="el-GR" altLang="el-GR" sz="2000" b="1" dirty="0" smtClean="0">
                <a:solidFill>
                  <a:srgbClr val="284C6A"/>
                </a:solidFill>
                <a:latin typeface="+mn-lt"/>
              </a:rPr>
              <a:t>την εκ του σύνεγγυς επικοινωνία με την ομάδα στόχο στην περιοχή παρέμβασης </a:t>
            </a:r>
          </a:p>
          <a:p>
            <a:pPr>
              <a:buClr>
                <a:srgbClr val="990033"/>
              </a:buClr>
            </a:pPr>
            <a:endParaRPr lang="el-GR" altLang="el-GR" sz="2000" b="1" dirty="0" smtClean="0">
              <a:solidFill>
                <a:srgbClr val="284C6A"/>
              </a:solidFill>
            </a:endParaRPr>
          </a:p>
          <a:p>
            <a:pPr algn="ctr">
              <a:buClr>
                <a:srgbClr val="990033"/>
              </a:buClr>
            </a:pPr>
            <a:r>
              <a:rPr lang="el-GR" altLang="el-GR" sz="2000" b="1" spc="100" dirty="0" smtClean="0">
                <a:solidFill>
                  <a:srgbClr val="7C1627"/>
                </a:solidFill>
              </a:rPr>
              <a:t>Σκόπιμο είναι να διαθέτει: </a:t>
            </a:r>
          </a:p>
          <a:p>
            <a:pPr marL="266700" indent="-266700">
              <a:spcBef>
                <a:spcPts val="1200"/>
              </a:spcBef>
              <a:buClr>
                <a:srgbClr val="990033"/>
              </a:buClr>
              <a:buFont typeface="Wingdings" pitchFamily="2" charset="2"/>
              <a:buChar char="Ø"/>
            </a:pPr>
            <a:r>
              <a:rPr lang="el-GR" altLang="el-GR" sz="2000" b="1" dirty="0" smtClean="0">
                <a:solidFill>
                  <a:srgbClr val="284C6A"/>
                </a:solidFill>
                <a:latin typeface="+mn-lt"/>
              </a:rPr>
              <a:t>Εμπειρία και εξειδικευμένη κατάρτιση στη διαπολιτισμική μεσολάβηση</a:t>
            </a:r>
          </a:p>
          <a:p>
            <a:pPr marL="266700" indent="-266700">
              <a:spcBef>
                <a:spcPts val="1200"/>
              </a:spcBef>
              <a:buClr>
                <a:srgbClr val="990033"/>
              </a:buClr>
              <a:buFont typeface="Wingdings" pitchFamily="2" charset="2"/>
              <a:buChar char="Ø"/>
            </a:pPr>
            <a:r>
              <a:rPr lang="el-GR" altLang="el-GR" sz="2000" b="1" dirty="0" smtClean="0">
                <a:solidFill>
                  <a:srgbClr val="284C6A"/>
                </a:solidFill>
                <a:latin typeface="+mn-lt"/>
              </a:rPr>
              <a:t>Γνώση της ελληνικής γλώσσας αλλά και γλωσσών της ομάδας- στόχου και των κοινωνικών/ και πολιτισμικών χαρακτηριστικών της </a:t>
            </a:r>
          </a:p>
          <a:p>
            <a:pPr marL="266700" indent="-266700">
              <a:spcBef>
                <a:spcPts val="1200"/>
              </a:spcBef>
              <a:buClr>
                <a:srgbClr val="990033"/>
              </a:buClr>
              <a:buFont typeface="Wingdings" pitchFamily="2" charset="2"/>
              <a:buChar char="Ø"/>
            </a:pPr>
            <a:r>
              <a:rPr lang="el-GR" altLang="el-GR" sz="2000" b="1" dirty="0" smtClean="0">
                <a:solidFill>
                  <a:srgbClr val="284C6A"/>
                </a:solidFill>
                <a:latin typeface="+mn-lt"/>
              </a:rPr>
              <a:t>Επικοινωνιακή δεξιότητα και  διαπραγματευτική ικανότητα</a:t>
            </a:r>
          </a:p>
          <a:p>
            <a:pPr>
              <a:buClr>
                <a:srgbClr val="990033"/>
              </a:buClr>
            </a:pPr>
            <a:endParaRPr lang="el-GR" altLang="el-GR" sz="2000" b="1" spc="100" dirty="0" smtClean="0">
              <a:solidFill>
                <a:srgbClr val="7C1627"/>
              </a:solidFill>
              <a:latin typeface="+mn-lt"/>
            </a:endParaRPr>
          </a:p>
        </p:txBody>
      </p:sp>
    </p:spTree>
    <p:extLst>
      <p:ext uri="{BB962C8B-B14F-4D97-AF65-F5344CB8AC3E}">
        <p14:creationId xmlns:p14="http://schemas.microsoft.com/office/powerpoint/2010/main" xmlns="" val="2456129237"/>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7" descr="C:\Users\Καλλιόπη\Desktop\αρχείο λήψης (1).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1984" y="6381328"/>
            <a:ext cx="661584" cy="476672"/>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8" descr="C:\Users\Καλλιόπη\Desktop\λογοτυπα\images.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403648" y="6381328"/>
            <a:ext cx="5929354" cy="476672"/>
          </a:xfrm>
          <a:prstGeom prst="rect">
            <a:avLst/>
          </a:prstGeom>
          <a:noFill/>
          <a:extLst>
            <a:ext uri="{909E8E84-426E-40DD-AFC4-6F175D3DCCD1}">
              <a14:hiddenFill xmlns:a14="http://schemas.microsoft.com/office/drawing/2010/main" xmlns="">
                <a:solidFill>
                  <a:srgbClr val="FFFFFF"/>
                </a:solidFill>
              </a14:hiddenFill>
            </a:ext>
          </a:extLst>
        </p:spPr>
      </p:pic>
      <p:pic>
        <p:nvPicPr>
          <p:cNvPr id="8" name="Picture 2"/>
          <p:cNvPicPr>
            <a:picLocks noChangeAspect="1" noChangeArrowheads="1"/>
          </p:cNvPicPr>
          <p:nvPr/>
        </p:nvPicPr>
        <p:blipFill>
          <a:blip r:embed="rId4" cstate="email">
            <a:extLst>
              <a:ext uri="{28A0092B-C50C-407E-A947-70E740481C1C}">
                <a14:useLocalDpi xmlns:a14="http://schemas.microsoft.com/office/drawing/2010/main" xmlns="" val="0"/>
              </a:ext>
            </a:extLst>
          </a:blip>
          <a:srcRect/>
          <a:stretch>
            <a:fillRect/>
          </a:stretch>
        </p:blipFill>
        <p:spPr bwMode="auto">
          <a:xfrm>
            <a:off x="8244408" y="6381328"/>
            <a:ext cx="893068" cy="47667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10" name="9 - Ορθογώνιο"/>
          <p:cNvSpPr/>
          <p:nvPr/>
        </p:nvSpPr>
        <p:spPr>
          <a:xfrm>
            <a:off x="285720" y="0"/>
            <a:ext cx="8572560" cy="6001643"/>
          </a:xfrm>
          <a:prstGeom prst="rect">
            <a:avLst/>
          </a:prstGeom>
        </p:spPr>
        <p:txBody>
          <a:bodyPr wrap="square">
            <a:spAutoFit/>
          </a:bodyPr>
          <a:lstStyle/>
          <a:p>
            <a:pPr algn="ctr">
              <a:buClr>
                <a:srgbClr val="990033"/>
              </a:buClr>
            </a:pPr>
            <a:endParaRPr lang="el-GR" altLang="el-GR" sz="2200" b="1" spc="100" dirty="0" smtClean="0">
              <a:solidFill>
                <a:srgbClr val="7C1627"/>
              </a:solidFill>
              <a:latin typeface="+mn-lt"/>
            </a:endParaRPr>
          </a:p>
          <a:p>
            <a:pPr algn="ctr">
              <a:buClr>
                <a:srgbClr val="990033"/>
              </a:buClr>
            </a:pPr>
            <a:r>
              <a:rPr lang="el-GR" altLang="el-GR" sz="2400" b="1" spc="100" dirty="0" smtClean="0">
                <a:solidFill>
                  <a:srgbClr val="7C1627"/>
                </a:solidFill>
                <a:latin typeface="+mn-lt"/>
              </a:rPr>
              <a:t>Νομικός </a:t>
            </a:r>
          </a:p>
          <a:p>
            <a:pPr algn="ctr">
              <a:buClr>
                <a:srgbClr val="990033"/>
              </a:buClr>
            </a:pPr>
            <a:r>
              <a:rPr lang="el-GR" altLang="el-GR" sz="2200" b="1" spc="100" dirty="0" smtClean="0">
                <a:solidFill>
                  <a:srgbClr val="7C1627"/>
                </a:solidFill>
                <a:latin typeface="+mn-lt"/>
              </a:rPr>
              <a:t> </a:t>
            </a:r>
          </a:p>
          <a:p>
            <a:pPr marL="342900" indent="-342900">
              <a:spcBef>
                <a:spcPts val="1200"/>
              </a:spcBef>
              <a:buClr>
                <a:srgbClr val="990033"/>
              </a:buClr>
              <a:buFont typeface="Wingdings" pitchFamily="2" charset="2"/>
              <a:buChar char="Ø"/>
            </a:pPr>
            <a:r>
              <a:rPr lang="el-GR" altLang="el-GR" sz="2200" b="1" dirty="0" smtClean="0">
                <a:solidFill>
                  <a:srgbClr val="284C6A"/>
                </a:solidFill>
                <a:latin typeface="+mn-lt"/>
              </a:rPr>
              <a:t>Παρέχει συμβουλευτικές υπηρεσίες για θέματα μεταναστευτικής νομοθεσίας και δικαιώματος διεθνούς προστασίας, για περιπτώσεις παραβίασης των ανθρωπίνων  δικαιωμάτων, των οικονομικοκοινωνικών δικαιωμάτων των ομάδων στόχου, για θέματα διακρίσεων, ξενοφοβίας ή ρατσισμού, καθώς και για εργασιακά θέματα</a:t>
            </a:r>
          </a:p>
          <a:p>
            <a:pPr marL="342900" indent="-342900">
              <a:spcBef>
                <a:spcPts val="1200"/>
              </a:spcBef>
              <a:buClr>
                <a:srgbClr val="990033"/>
              </a:buClr>
              <a:buFont typeface="Wingdings" pitchFamily="2" charset="2"/>
              <a:buChar char="Ø"/>
            </a:pPr>
            <a:r>
              <a:rPr lang="el-GR" altLang="el-GR" sz="2200" b="1" dirty="0" smtClean="0">
                <a:solidFill>
                  <a:srgbClr val="284C6A"/>
                </a:solidFill>
                <a:latin typeface="+mn-lt"/>
              </a:rPr>
              <a:t>Φροντίζει για την προώθηση περιστατικών στο Συνήγορο του Πολίτη και του Παιδιού, στις αρμόδιες υπηρεσίες και φορείς για την παιδική προστασία, την προστασία θυμάτων εμπορίας ανθρώπων, ενδοοικογενειακής και ρατσιστικής βίας</a:t>
            </a:r>
          </a:p>
          <a:p>
            <a:pPr marL="342900" indent="-342900">
              <a:spcBef>
                <a:spcPts val="1200"/>
              </a:spcBef>
              <a:buClr>
                <a:srgbClr val="990033"/>
              </a:buClr>
              <a:buFont typeface="Wingdings" pitchFamily="2" charset="2"/>
              <a:buChar char="Ø"/>
            </a:pPr>
            <a:r>
              <a:rPr lang="el-GR" altLang="el-GR" sz="2200" b="1" dirty="0" smtClean="0">
                <a:solidFill>
                  <a:srgbClr val="284C6A"/>
                </a:solidFill>
                <a:latin typeface="+mn-lt"/>
              </a:rPr>
              <a:t>Αναλαμβάνει την υποστήριξη και συμβουλευτική για τη σύνταξη καταστατικών για συλλόγους, οργανώσεις μεταναστών και εχόντων το καθεστώς του πρόσφυγα</a:t>
            </a:r>
          </a:p>
        </p:txBody>
      </p:sp>
    </p:spTree>
    <p:extLst>
      <p:ext uri="{BB962C8B-B14F-4D97-AF65-F5344CB8AC3E}">
        <p14:creationId xmlns:p14="http://schemas.microsoft.com/office/powerpoint/2010/main" xmlns="" val="2512510993"/>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7" descr="C:\Users\Καλλιόπη\Desktop\αρχείο λήψης (1).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1984" y="6381328"/>
            <a:ext cx="661584" cy="476672"/>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8" descr="C:\Users\Καλλιόπη\Desktop\λογοτυπα\images.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403648" y="6381328"/>
            <a:ext cx="5929354" cy="476672"/>
          </a:xfrm>
          <a:prstGeom prst="rect">
            <a:avLst/>
          </a:prstGeom>
          <a:noFill/>
          <a:extLst>
            <a:ext uri="{909E8E84-426E-40DD-AFC4-6F175D3DCCD1}">
              <a14:hiddenFill xmlns:a14="http://schemas.microsoft.com/office/drawing/2010/main" xmlns="">
                <a:solidFill>
                  <a:srgbClr val="FFFFFF"/>
                </a:solidFill>
              </a14:hiddenFill>
            </a:ext>
          </a:extLst>
        </p:spPr>
      </p:pic>
      <p:pic>
        <p:nvPicPr>
          <p:cNvPr id="8" name="Picture 2"/>
          <p:cNvPicPr>
            <a:picLocks noChangeAspect="1" noChangeArrowheads="1"/>
          </p:cNvPicPr>
          <p:nvPr/>
        </p:nvPicPr>
        <p:blipFill>
          <a:blip r:embed="rId4" cstate="email">
            <a:extLst>
              <a:ext uri="{28A0092B-C50C-407E-A947-70E740481C1C}">
                <a14:useLocalDpi xmlns:a14="http://schemas.microsoft.com/office/drawing/2010/main" xmlns="" val="0"/>
              </a:ext>
            </a:extLst>
          </a:blip>
          <a:srcRect/>
          <a:stretch>
            <a:fillRect/>
          </a:stretch>
        </p:blipFill>
        <p:spPr bwMode="auto">
          <a:xfrm>
            <a:off x="8244408" y="6381328"/>
            <a:ext cx="893068" cy="47667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10" name="9 - Ορθογώνιο"/>
          <p:cNvSpPr/>
          <p:nvPr/>
        </p:nvSpPr>
        <p:spPr>
          <a:xfrm>
            <a:off x="214282" y="214290"/>
            <a:ext cx="8715436" cy="6278642"/>
          </a:xfrm>
          <a:prstGeom prst="rect">
            <a:avLst/>
          </a:prstGeom>
        </p:spPr>
        <p:txBody>
          <a:bodyPr wrap="square">
            <a:spAutoFit/>
          </a:bodyPr>
          <a:lstStyle/>
          <a:p>
            <a:pPr algn="ctr">
              <a:buClr>
                <a:srgbClr val="990033"/>
              </a:buClr>
            </a:pPr>
            <a:r>
              <a:rPr lang="el-GR" altLang="el-GR" sz="2400" b="1" spc="100" dirty="0" smtClean="0">
                <a:solidFill>
                  <a:srgbClr val="7C1627"/>
                </a:solidFill>
                <a:latin typeface="+mn-lt"/>
              </a:rPr>
              <a:t>Ψυχολόγος </a:t>
            </a:r>
          </a:p>
          <a:p>
            <a:pPr marL="342900" indent="-342900">
              <a:spcBef>
                <a:spcPts val="1800"/>
              </a:spcBef>
              <a:buClr>
                <a:srgbClr val="990033"/>
              </a:buClr>
              <a:buFont typeface="Wingdings" pitchFamily="2" charset="2"/>
              <a:buChar char="Ø"/>
            </a:pPr>
            <a:r>
              <a:rPr lang="el-GR" altLang="el-GR" sz="1900" b="1" dirty="0" smtClean="0">
                <a:solidFill>
                  <a:srgbClr val="284C6A"/>
                </a:solidFill>
                <a:latin typeface="+mn-lt"/>
              </a:rPr>
              <a:t>Υποδέχεται, διαχειρίζεται και παραπέμπει, όπου χρειάζεται, περιστατικά </a:t>
            </a:r>
          </a:p>
          <a:p>
            <a:pPr marL="342900" indent="-342900">
              <a:spcBef>
                <a:spcPts val="1200"/>
              </a:spcBef>
              <a:buClr>
                <a:srgbClr val="990033"/>
              </a:buClr>
              <a:buFont typeface="Wingdings" pitchFamily="2" charset="2"/>
              <a:buChar char="Ø"/>
            </a:pPr>
            <a:r>
              <a:rPr lang="el-GR" altLang="el-GR" sz="1900" b="1" dirty="0" smtClean="0">
                <a:solidFill>
                  <a:srgbClr val="284C6A"/>
                </a:solidFill>
              </a:rPr>
              <a:t>Διενεργεί ψυχολογικές αξιολογήσεις, παρέχει ψυχολογική στήριξη σε ατομικό και οικογενειακό επίπεδο, τηρεί  ιστορικό και τα συμπεράσματα των συνεδριών διασφαλίζοντας το απόρρητο</a:t>
            </a:r>
          </a:p>
          <a:p>
            <a:pPr marL="342900" indent="-342900">
              <a:spcBef>
                <a:spcPts val="1200"/>
              </a:spcBef>
              <a:buClr>
                <a:srgbClr val="990033"/>
              </a:buClr>
              <a:buFont typeface="Wingdings" pitchFamily="2" charset="2"/>
              <a:buChar char="Ø"/>
            </a:pPr>
            <a:r>
              <a:rPr lang="el-GR" altLang="el-GR" sz="1900" b="1" dirty="0" smtClean="0">
                <a:solidFill>
                  <a:srgbClr val="284C6A"/>
                </a:solidFill>
              </a:rPr>
              <a:t>Ανιχνεύει τραύματα που σχετίζονται με την αναγκαστική εκτόπιση, την εμπορία και εκμετάλλευση ατόμων (κυρίως γυναικών και ανηλίκων), εμπειρίες κακοποίησης, βασανιστηρίων, αναπηριών, φυλακίσεων, κοινωνικής απομόνωσης και συναισθηματικών διαταραχών. Στηρίζει εξαρτημένα άτομα και παραπέμπει στις σχετικές δομές</a:t>
            </a:r>
          </a:p>
          <a:p>
            <a:pPr marL="342900" indent="-342900">
              <a:spcBef>
                <a:spcPts val="1200"/>
              </a:spcBef>
              <a:buClr>
                <a:srgbClr val="990033"/>
              </a:buClr>
              <a:buFont typeface="Wingdings" pitchFamily="2" charset="2"/>
              <a:buChar char="Ø"/>
            </a:pPr>
            <a:r>
              <a:rPr lang="el-GR" altLang="el-GR" sz="1900" b="1" dirty="0" smtClean="0">
                <a:solidFill>
                  <a:srgbClr val="284C6A"/>
                </a:solidFill>
              </a:rPr>
              <a:t>Καταγράφει το ψυχοκοινωνικό προφίλ τις ανάγκες μεταναστών και δικαιούχων διεθνούς προστασίας, συνεργάζεται με άλλους εργαζόμενους στα Κ.Ε.Μ. για τη δημιουργία ολοκληρωμένης εικόνας των ωφελούμενων</a:t>
            </a:r>
          </a:p>
          <a:p>
            <a:pPr marL="342900" indent="-342900">
              <a:spcBef>
                <a:spcPts val="1200"/>
              </a:spcBef>
              <a:buClr>
                <a:srgbClr val="990033"/>
              </a:buClr>
              <a:buFont typeface="Wingdings" pitchFamily="2" charset="2"/>
              <a:buChar char="Ø"/>
            </a:pPr>
            <a:r>
              <a:rPr lang="el-GR" altLang="el-GR" sz="1900" b="1" dirty="0" smtClean="0">
                <a:solidFill>
                  <a:srgbClr val="284C6A"/>
                </a:solidFill>
              </a:rPr>
              <a:t>Συνεργάζεται με τον κοινωνικό λειτουργό, τον διαπολιτισμικό μεσολαβητή και τον υπεύθυνο εκπαίδευσης για τη στήριξη ασυνόδευτων ανήλικων και τη </a:t>
            </a:r>
            <a:r>
              <a:rPr lang="el-GR" altLang="el-GR" sz="1900" b="1" dirty="0" err="1" smtClean="0">
                <a:solidFill>
                  <a:srgbClr val="284C6A"/>
                </a:solidFill>
              </a:rPr>
              <a:t>συνδιαμόρφωση</a:t>
            </a:r>
            <a:r>
              <a:rPr lang="el-GR" altLang="el-GR" sz="1900" b="1" dirty="0" smtClean="0">
                <a:solidFill>
                  <a:srgbClr val="284C6A"/>
                </a:solidFill>
              </a:rPr>
              <a:t> σχεδίων ζωής (</a:t>
            </a:r>
            <a:r>
              <a:rPr lang="el-GR" altLang="el-GR" sz="1900" b="1" dirty="0" err="1" smtClean="0">
                <a:solidFill>
                  <a:srgbClr val="284C6A"/>
                </a:solidFill>
              </a:rPr>
              <a:t>life</a:t>
            </a:r>
            <a:r>
              <a:rPr lang="el-GR" altLang="el-GR" sz="1900" b="1" dirty="0" smtClean="0">
                <a:solidFill>
                  <a:srgbClr val="284C6A"/>
                </a:solidFill>
              </a:rPr>
              <a:t> </a:t>
            </a:r>
            <a:r>
              <a:rPr lang="el-GR" altLang="el-GR" sz="1900" b="1" dirty="0" err="1" smtClean="0">
                <a:solidFill>
                  <a:srgbClr val="284C6A"/>
                </a:solidFill>
              </a:rPr>
              <a:t>projects</a:t>
            </a:r>
            <a:r>
              <a:rPr lang="el-GR" altLang="el-GR" sz="1900" b="1" dirty="0" smtClean="0">
                <a:solidFill>
                  <a:srgbClr val="284C6A"/>
                </a:solidFill>
              </a:rPr>
              <a:t>) για εκείνους</a:t>
            </a:r>
            <a:endParaRPr lang="el-GR" sz="1900" dirty="0" smtClean="0"/>
          </a:p>
        </p:txBody>
      </p:sp>
    </p:spTree>
    <p:extLst>
      <p:ext uri="{BB962C8B-B14F-4D97-AF65-F5344CB8AC3E}">
        <p14:creationId xmlns:p14="http://schemas.microsoft.com/office/powerpoint/2010/main" xmlns="" val="2512510993"/>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7" descr="C:\Users\Καλλιόπη\Desktop\αρχείο λήψης (1).png"/>
          <p:cNvPicPr>
            <a:picLocks noChangeAspect="1" noChangeArrowheads="1"/>
          </p:cNvPicPr>
          <p:nvPr/>
        </p:nvPicPr>
        <p:blipFill>
          <a:blip r:embed="rId2" cstate="email">
            <a:extLst>
              <a:ext uri="{28A0092B-C50C-407E-A947-70E740481C1C}">
                <a14:useLocalDpi xmlns:a14="http://schemas.microsoft.com/office/drawing/2010/main" xmlns="" val="0"/>
              </a:ext>
            </a:extLst>
          </a:blip>
          <a:srcRect/>
          <a:stretch>
            <a:fillRect/>
          </a:stretch>
        </p:blipFill>
        <p:spPr bwMode="auto">
          <a:xfrm>
            <a:off x="21984" y="6093296"/>
            <a:ext cx="1237648" cy="764704"/>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8" descr="C:\Users\Καλλιόπη\Desktop\λογοτυπα\images.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758330" y="6093296"/>
            <a:ext cx="6192688" cy="764704"/>
          </a:xfrm>
          <a:prstGeom prst="rect">
            <a:avLst/>
          </a:prstGeom>
          <a:noFill/>
          <a:extLst>
            <a:ext uri="{909E8E84-426E-40DD-AFC4-6F175D3DCCD1}">
              <a14:hiddenFill xmlns:a14="http://schemas.microsoft.com/office/drawing/2010/main" xmlns="">
                <a:solidFill>
                  <a:srgbClr val="FFFFFF"/>
                </a:solidFill>
              </a14:hiddenFill>
            </a:ext>
          </a:extLst>
        </p:spPr>
      </p:pic>
      <p:pic>
        <p:nvPicPr>
          <p:cNvPr id="8" name="Picture 2"/>
          <p:cNvPicPr>
            <a:picLocks noChangeAspect="1" noChangeArrowheads="1"/>
          </p:cNvPicPr>
          <p:nvPr/>
        </p:nvPicPr>
        <p:blipFill>
          <a:blip r:embed="rId4" cstate="email">
            <a:extLst>
              <a:ext uri="{28A0092B-C50C-407E-A947-70E740481C1C}">
                <a14:useLocalDpi xmlns:a14="http://schemas.microsoft.com/office/drawing/2010/main" xmlns="" val="0"/>
              </a:ext>
            </a:extLst>
          </a:blip>
          <a:srcRect/>
          <a:stretch>
            <a:fillRect/>
          </a:stretch>
        </p:blipFill>
        <p:spPr bwMode="auto">
          <a:xfrm>
            <a:off x="8172400" y="6093296"/>
            <a:ext cx="965076" cy="764704"/>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12" name="8 - Υπότιτλος"/>
          <p:cNvSpPr>
            <a:spLocks noGrp="1"/>
          </p:cNvSpPr>
          <p:nvPr>
            <p:ph type="subTitle" idx="1"/>
          </p:nvPr>
        </p:nvSpPr>
        <p:spPr>
          <a:xfrm>
            <a:off x="0" y="2357430"/>
            <a:ext cx="9144000" cy="635000"/>
          </a:xfrm>
        </p:spPr>
        <p:txBody>
          <a:bodyPr/>
          <a:lstStyle/>
          <a:p>
            <a:endParaRPr lang="el-GR" altLang="el-GR" sz="4400" b="1" dirty="0" smtClean="0">
              <a:solidFill>
                <a:srgbClr val="5E3435"/>
              </a:solidFill>
            </a:endParaRPr>
          </a:p>
          <a:p>
            <a:r>
              <a:rPr lang="el-GR" altLang="el-GR" sz="4400" b="1" dirty="0" smtClean="0">
                <a:solidFill>
                  <a:srgbClr val="A42C2F"/>
                </a:solidFill>
              </a:rPr>
              <a:t>Ευχαριστώ για την προσοχή </a:t>
            </a:r>
          </a:p>
          <a:p>
            <a:r>
              <a:rPr lang="el-GR" altLang="el-GR" sz="4400" b="1" dirty="0" smtClean="0">
                <a:solidFill>
                  <a:srgbClr val="A42C2F"/>
                </a:solidFill>
              </a:rPr>
              <a:t>και την συμμετοχή σας</a:t>
            </a:r>
          </a:p>
          <a:p>
            <a:endParaRPr lang="el-GR" dirty="0"/>
          </a:p>
        </p:txBody>
      </p:sp>
      <p:pic>
        <p:nvPicPr>
          <p:cNvPr id="1026" name="Picture 2" descr="E:\λογοτυπα\images (9).jpg"/>
          <p:cNvPicPr>
            <a:picLocks noChangeAspect="1" noChangeArrowheads="1"/>
          </p:cNvPicPr>
          <p:nvPr/>
        </p:nvPicPr>
        <p:blipFill>
          <a:blip r:embed="rId5" cstate="print"/>
          <a:srcRect/>
          <a:stretch>
            <a:fillRect/>
          </a:stretch>
        </p:blipFill>
        <p:spPr bwMode="auto">
          <a:xfrm>
            <a:off x="0" y="1"/>
            <a:ext cx="9144000" cy="2643182"/>
          </a:xfrm>
          <a:prstGeom prst="rect">
            <a:avLst/>
          </a:prstGeom>
          <a:noFill/>
        </p:spPr>
      </p:pic>
    </p:spTree>
    <p:extLst>
      <p:ext uri="{BB962C8B-B14F-4D97-AF65-F5344CB8AC3E}">
        <p14:creationId xmlns:p14="http://schemas.microsoft.com/office/powerpoint/2010/main" xmlns="" val="2103103955"/>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7" descr="C:\Users\Καλλιόπη\Desktop\αρχείο λήψης (1).png"/>
          <p:cNvPicPr>
            <a:picLocks noChangeAspect="1" noChangeArrowheads="1"/>
          </p:cNvPicPr>
          <p:nvPr/>
        </p:nvPicPr>
        <p:blipFill>
          <a:blip r:embed="rId2" cstate="email">
            <a:extLst>
              <a:ext uri="{28A0092B-C50C-407E-A947-70E740481C1C}">
                <a14:useLocalDpi xmlns:a14="http://schemas.microsoft.com/office/drawing/2010/main" xmlns="" val="0"/>
              </a:ext>
            </a:extLst>
          </a:blip>
          <a:srcRect/>
          <a:stretch>
            <a:fillRect/>
          </a:stretch>
        </p:blipFill>
        <p:spPr bwMode="auto">
          <a:xfrm>
            <a:off x="21984" y="6093296"/>
            <a:ext cx="1237648" cy="764704"/>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8" descr="C:\Users\Καλλιόπη\Desktop\λογοτυπα\images.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758330" y="6093296"/>
            <a:ext cx="6192688" cy="764704"/>
          </a:xfrm>
          <a:prstGeom prst="rect">
            <a:avLst/>
          </a:prstGeom>
          <a:noFill/>
          <a:extLst>
            <a:ext uri="{909E8E84-426E-40DD-AFC4-6F175D3DCCD1}">
              <a14:hiddenFill xmlns:a14="http://schemas.microsoft.com/office/drawing/2010/main" xmlns="">
                <a:solidFill>
                  <a:srgbClr val="FFFFFF"/>
                </a:solidFill>
              </a14:hiddenFill>
            </a:ext>
          </a:extLst>
        </p:spPr>
      </p:pic>
      <p:pic>
        <p:nvPicPr>
          <p:cNvPr id="8" name="Picture 2"/>
          <p:cNvPicPr>
            <a:picLocks noChangeAspect="1" noChangeArrowheads="1"/>
          </p:cNvPicPr>
          <p:nvPr/>
        </p:nvPicPr>
        <p:blipFill>
          <a:blip r:embed="rId4" cstate="email">
            <a:extLst>
              <a:ext uri="{28A0092B-C50C-407E-A947-70E740481C1C}">
                <a14:useLocalDpi xmlns:a14="http://schemas.microsoft.com/office/drawing/2010/main" xmlns="" val="0"/>
              </a:ext>
            </a:extLst>
          </a:blip>
          <a:srcRect/>
          <a:stretch>
            <a:fillRect/>
          </a:stretch>
        </p:blipFill>
        <p:spPr bwMode="auto">
          <a:xfrm>
            <a:off x="8172400" y="6093296"/>
            <a:ext cx="965076" cy="764704"/>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2050" name="Picture 2" descr="C:\Users\Καλλιόπη\Desktop\λογοτυπα\images (2).jp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21984" y="0"/>
            <a:ext cx="9115492" cy="2285992"/>
          </a:xfrm>
          <a:prstGeom prst="rect">
            <a:avLst/>
          </a:prstGeom>
          <a:noFill/>
          <a:extLst>
            <a:ext uri="{909E8E84-426E-40DD-AFC4-6F175D3DCCD1}">
              <a14:hiddenFill xmlns:a14="http://schemas.microsoft.com/office/drawing/2010/main" xmlns="">
                <a:solidFill>
                  <a:srgbClr val="FFFFFF"/>
                </a:solidFill>
              </a14:hiddenFill>
            </a:ext>
          </a:extLst>
        </p:spPr>
      </p:pic>
      <p:sp>
        <p:nvSpPr>
          <p:cNvPr id="12" name="8 - Υπότιτλος"/>
          <p:cNvSpPr>
            <a:spLocks noGrp="1"/>
          </p:cNvSpPr>
          <p:nvPr>
            <p:ph type="subTitle" idx="1"/>
          </p:nvPr>
        </p:nvSpPr>
        <p:spPr>
          <a:xfrm>
            <a:off x="0" y="2571744"/>
            <a:ext cx="9144000" cy="714380"/>
          </a:xfrm>
        </p:spPr>
        <p:txBody>
          <a:bodyPr/>
          <a:lstStyle/>
          <a:p>
            <a:pPr marL="171450" algn="l">
              <a:tabLst>
                <a:tab pos="8515350" algn="l"/>
              </a:tabLst>
            </a:pPr>
            <a:r>
              <a:rPr lang="el-GR" altLang="el-GR" sz="2600" b="1" dirty="0" smtClean="0"/>
              <a:t>Το Κέντρο Κοινότητας είναι δομή που παρέχει </a:t>
            </a:r>
            <a:r>
              <a:rPr lang="el-GR" altLang="el-GR" sz="2600" b="1" dirty="0" smtClean="0">
                <a:solidFill>
                  <a:srgbClr val="820000"/>
                </a:solidFill>
              </a:rPr>
              <a:t>ολιστική υποστήριξη </a:t>
            </a:r>
            <a:r>
              <a:rPr lang="el-GR" altLang="el-GR" sz="2600" b="1" dirty="0" smtClean="0"/>
              <a:t>στους κατοίκους του οικείου Δήμου μέσα από την παροχή ενός συνολικού πλέγματος υπηρεσιών </a:t>
            </a:r>
          </a:p>
          <a:p>
            <a:pPr marL="171450" algn="l">
              <a:tabLst>
                <a:tab pos="8515350" algn="l"/>
              </a:tabLst>
            </a:pPr>
            <a:r>
              <a:rPr lang="el-GR" altLang="el-GR" sz="2600" b="1" u="sng" dirty="0" smtClean="0">
                <a:solidFill>
                  <a:srgbClr val="70222F"/>
                </a:solidFill>
              </a:rPr>
              <a:t>με στόχο </a:t>
            </a:r>
            <a:r>
              <a:rPr lang="el-GR" altLang="el-GR" sz="2600" b="1" dirty="0" smtClean="0"/>
              <a:t>την καταπολέμηση της φτώχειας, του κοινωνικού αποκλεισμού και κάθε μορφής διακρίσεων καθώς και την προώθηση στην απασχόληση</a:t>
            </a:r>
          </a:p>
          <a:p>
            <a:endParaRPr lang="el-GR" altLang="el-GR" sz="2400" b="1" dirty="0" smtClean="0"/>
          </a:p>
          <a:p>
            <a:endParaRPr lang="el-GR" dirty="0"/>
          </a:p>
        </p:txBody>
      </p:sp>
    </p:spTree>
    <p:extLst>
      <p:ext uri="{BB962C8B-B14F-4D97-AF65-F5344CB8AC3E}">
        <p14:creationId xmlns:p14="http://schemas.microsoft.com/office/powerpoint/2010/main" xmlns="" val="210310395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5"/>
          <p:cNvSpPr>
            <a:spLocks noGrp="1" noChangeArrowheads="1"/>
          </p:cNvSpPr>
          <p:nvPr>
            <p:ph type="subTitle" idx="1"/>
          </p:nvPr>
        </p:nvSpPr>
        <p:spPr>
          <a:xfrm>
            <a:off x="23894" y="0"/>
            <a:ext cx="9122016" cy="5877272"/>
          </a:xfrm>
        </p:spPr>
        <p:txBody>
          <a:bodyPr/>
          <a:lstStyle/>
          <a:p>
            <a:endParaRPr lang="el-GR" altLang="el-GR" dirty="0"/>
          </a:p>
        </p:txBody>
      </p:sp>
      <p:pic>
        <p:nvPicPr>
          <p:cNvPr id="6" name="Picture 7" descr="C:\Users\Καλλιόπη\Desktop\αρχείο λήψης (1).png"/>
          <p:cNvPicPr>
            <a:picLocks noChangeAspect="1" noChangeArrowheads="1"/>
          </p:cNvPicPr>
          <p:nvPr/>
        </p:nvPicPr>
        <p:blipFill>
          <a:blip r:embed="rId2" cstate="email">
            <a:extLst>
              <a:ext uri="{28A0092B-C50C-407E-A947-70E740481C1C}">
                <a14:useLocalDpi xmlns:a14="http://schemas.microsoft.com/office/drawing/2010/main" xmlns="" val="0"/>
              </a:ext>
            </a:extLst>
          </a:blip>
          <a:srcRect/>
          <a:stretch>
            <a:fillRect/>
          </a:stretch>
        </p:blipFill>
        <p:spPr bwMode="auto">
          <a:xfrm>
            <a:off x="21984" y="5929330"/>
            <a:ext cx="1335306" cy="928670"/>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8" descr="C:\Users\Καλλιόπη\Desktop\λογοτυπα\images.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643042" y="5877272"/>
            <a:ext cx="6215106" cy="980728"/>
          </a:xfrm>
          <a:prstGeom prst="rect">
            <a:avLst/>
          </a:prstGeom>
          <a:noFill/>
          <a:extLst>
            <a:ext uri="{909E8E84-426E-40DD-AFC4-6F175D3DCCD1}">
              <a14:hiddenFill xmlns:a14="http://schemas.microsoft.com/office/drawing/2010/main" xmlns="">
                <a:solidFill>
                  <a:srgbClr val="FFFFFF"/>
                </a:solidFill>
              </a14:hiddenFill>
            </a:ext>
          </a:extLst>
        </p:spPr>
      </p:pic>
      <p:pic>
        <p:nvPicPr>
          <p:cNvPr id="8" name="Picture 2"/>
          <p:cNvPicPr>
            <a:picLocks noChangeAspect="1" noChangeArrowheads="1"/>
          </p:cNvPicPr>
          <p:nvPr/>
        </p:nvPicPr>
        <p:blipFill>
          <a:blip r:embed="rId4" cstate="email">
            <a:extLst>
              <a:ext uri="{28A0092B-C50C-407E-A947-70E740481C1C}">
                <a14:useLocalDpi xmlns:a14="http://schemas.microsoft.com/office/drawing/2010/main" xmlns="" val="0"/>
              </a:ext>
            </a:extLst>
          </a:blip>
          <a:srcRect/>
          <a:stretch>
            <a:fillRect/>
          </a:stretch>
        </p:blipFill>
        <p:spPr bwMode="auto">
          <a:xfrm>
            <a:off x="7715272" y="5877272"/>
            <a:ext cx="1422204" cy="98072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9" name="Picture 9" descr="C:\Users\Καλλιόπη\Desktop\λογοτυπα\images (1).jp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0" y="0"/>
            <a:ext cx="9144000" cy="2276872"/>
          </a:xfrm>
          <a:prstGeom prst="rect">
            <a:avLst/>
          </a:prstGeom>
          <a:noFill/>
          <a:extLst>
            <a:ext uri="{909E8E84-426E-40DD-AFC4-6F175D3DCCD1}">
              <a14:hiddenFill xmlns:a14="http://schemas.microsoft.com/office/drawing/2010/main" xmlns="">
                <a:solidFill>
                  <a:srgbClr val="FFFFFF"/>
                </a:solidFill>
              </a14:hiddenFill>
            </a:ext>
          </a:extLst>
        </p:spPr>
      </p:pic>
      <p:sp>
        <p:nvSpPr>
          <p:cNvPr id="2" name="Τίτλος 1"/>
          <p:cNvSpPr>
            <a:spLocks noGrp="1"/>
          </p:cNvSpPr>
          <p:nvPr>
            <p:ph type="ctrTitle"/>
          </p:nvPr>
        </p:nvSpPr>
        <p:spPr>
          <a:xfrm>
            <a:off x="0" y="2428868"/>
            <a:ext cx="8786842" cy="3448404"/>
          </a:xfrm>
        </p:spPr>
        <p:txBody>
          <a:bodyPr/>
          <a:lstStyle/>
          <a:p>
            <a:pPr marL="800100" algn="l">
              <a:spcBef>
                <a:spcPts val="1200"/>
              </a:spcBef>
              <a:tabLst>
                <a:tab pos="1162050" algn="l"/>
              </a:tabLst>
            </a:pPr>
            <a:r>
              <a:rPr lang="el-GR" sz="2800" b="1" dirty="0" smtClean="0"/>
              <a:t>Βασικές λειτουργίες Κέντρου Κοινότητας:</a:t>
            </a:r>
            <a:br>
              <a:rPr lang="el-GR" sz="2800" b="1" dirty="0" smtClean="0"/>
            </a:br>
            <a:r>
              <a:rPr lang="el-GR" sz="2800" b="1" dirty="0" smtClean="0"/>
              <a:t>α) Υποδοχή -Ενημέρωση - Υποστήριξη των πολιτών </a:t>
            </a:r>
            <a:br>
              <a:rPr lang="el-GR" sz="2800" b="1" dirty="0" smtClean="0"/>
            </a:br>
            <a:r>
              <a:rPr lang="el-GR" sz="2800" b="1" dirty="0" smtClean="0"/>
              <a:t>β) Συνεργασία με Υπηρεσίες και Δομές </a:t>
            </a:r>
            <a:br>
              <a:rPr lang="el-GR" sz="2800" b="1" dirty="0" smtClean="0"/>
            </a:br>
            <a:r>
              <a:rPr lang="el-GR" sz="2800" b="1" dirty="0" smtClean="0"/>
              <a:t>γ) Παροχή Υπηρεσιών που αποσκοπούν στη βελτίωση του βιοτικού επιπέδου και διασφαλίζουν την κοινωνική ένταξη των ωφελουμένων</a:t>
            </a:r>
            <a:endParaRPr lang="el-GR" sz="2800" b="1"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5"/>
          <p:cNvSpPr>
            <a:spLocks noGrp="1" noChangeArrowheads="1"/>
          </p:cNvSpPr>
          <p:nvPr>
            <p:ph type="subTitle" idx="1"/>
          </p:nvPr>
        </p:nvSpPr>
        <p:spPr>
          <a:xfrm>
            <a:off x="23894" y="0"/>
            <a:ext cx="9122016" cy="5877272"/>
          </a:xfrm>
        </p:spPr>
        <p:txBody>
          <a:bodyPr/>
          <a:lstStyle/>
          <a:p>
            <a:endParaRPr lang="el-GR" altLang="el-GR" dirty="0"/>
          </a:p>
        </p:txBody>
      </p:sp>
      <p:pic>
        <p:nvPicPr>
          <p:cNvPr id="6" name="Picture 7" descr="C:\Users\Καλλιόπη\Desktop\αρχείο λήψης (1).png"/>
          <p:cNvPicPr>
            <a:picLocks noChangeAspect="1" noChangeArrowheads="1"/>
          </p:cNvPicPr>
          <p:nvPr/>
        </p:nvPicPr>
        <p:blipFill>
          <a:blip r:embed="rId2" cstate="email">
            <a:extLst>
              <a:ext uri="{28A0092B-C50C-407E-A947-70E740481C1C}">
                <a14:useLocalDpi xmlns:a14="http://schemas.microsoft.com/office/drawing/2010/main" xmlns="" val="0"/>
              </a:ext>
            </a:extLst>
          </a:blip>
          <a:srcRect/>
          <a:stretch>
            <a:fillRect/>
          </a:stretch>
        </p:blipFill>
        <p:spPr bwMode="auto">
          <a:xfrm>
            <a:off x="21984" y="5929330"/>
            <a:ext cx="1335306" cy="928670"/>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8" descr="C:\Users\Καλλιόπη\Desktop\λογοτυπα\images.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643042" y="5877272"/>
            <a:ext cx="6215106" cy="980728"/>
          </a:xfrm>
          <a:prstGeom prst="rect">
            <a:avLst/>
          </a:prstGeom>
          <a:noFill/>
          <a:extLst>
            <a:ext uri="{909E8E84-426E-40DD-AFC4-6F175D3DCCD1}">
              <a14:hiddenFill xmlns:a14="http://schemas.microsoft.com/office/drawing/2010/main" xmlns="">
                <a:solidFill>
                  <a:srgbClr val="FFFFFF"/>
                </a:solidFill>
              </a14:hiddenFill>
            </a:ext>
          </a:extLst>
        </p:spPr>
      </p:pic>
      <p:pic>
        <p:nvPicPr>
          <p:cNvPr id="8" name="Picture 2"/>
          <p:cNvPicPr>
            <a:picLocks noChangeAspect="1" noChangeArrowheads="1"/>
          </p:cNvPicPr>
          <p:nvPr/>
        </p:nvPicPr>
        <p:blipFill>
          <a:blip r:embed="rId4" cstate="email">
            <a:extLst>
              <a:ext uri="{28A0092B-C50C-407E-A947-70E740481C1C}">
                <a14:useLocalDpi xmlns:a14="http://schemas.microsoft.com/office/drawing/2010/main" xmlns="" val="0"/>
              </a:ext>
            </a:extLst>
          </a:blip>
          <a:srcRect/>
          <a:stretch>
            <a:fillRect/>
          </a:stretch>
        </p:blipFill>
        <p:spPr bwMode="auto">
          <a:xfrm>
            <a:off x="7715272" y="5877272"/>
            <a:ext cx="1422204" cy="98072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9" name="Picture 9" descr="C:\Users\Καλλιόπη\Desktop\λογοτυπα\images (1).jp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0" y="0"/>
            <a:ext cx="9144000" cy="2276872"/>
          </a:xfrm>
          <a:prstGeom prst="rect">
            <a:avLst/>
          </a:prstGeom>
          <a:noFill/>
          <a:extLst>
            <a:ext uri="{909E8E84-426E-40DD-AFC4-6F175D3DCCD1}">
              <a14:hiddenFill xmlns:a14="http://schemas.microsoft.com/office/drawing/2010/main" xmlns="">
                <a:solidFill>
                  <a:srgbClr val="FFFFFF"/>
                </a:solidFill>
              </a14:hiddenFill>
            </a:ext>
          </a:extLst>
        </p:spPr>
      </p:pic>
      <p:sp>
        <p:nvSpPr>
          <p:cNvPr id="2" name="Τίτλος 1"/>
          <p:cNvSpPr>
            <a:spLocks noGrp="1"/>
          </p:cNvSpPr>
          <p:nvPr>
            <p:ph type="ctrTitle"/>
          </p:nvPr>
        </p:nvSpPr>
        <p:spPr>
          <a:xfrm>
            <a:off x="0" y="2357430"/>
            <a:ext cx="9144000" cy="3519842"/>
          </a:xfrm>
        </p:spPr>
        <p:txBody>
          <a:bodyPr/>
          <a:lstStyle/>
          <a:p>
            <a:r>
              <a:rPr lang="el-GR" sz="4200" b="1" dirty="0" smtClean="0"/>
              <a:t>Αρμοδιότητες Στελεχών</a:t>
            </a:r>
            <a:br>
              <a:rPr lang="el-GR" sz="4200" b="1" dirty="0" smtClean="0"/>
            </a:br>
            <a:r>
              <a:rPr lang="el-GR" sz="4200" b="1" dirty="0" smtClean="0"/>
              <a:t> Κέντρου Κοινότητας</a:t>
            </a:r>
            <a:endParaRPr lang="el-GR" sz="4200" b="1"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7" descr="C:\Users\Καλλιόπη\Desktop\αρχείο λήψης (1).png"/>
          <p:cNvPicPr>
            <a:picLocks noChangeAspect="1" noChangeArrowheads="1"/>
          </p:cNvPicPr>
          <p:nvPr/>
        </p:nvPicPr>
        <p:blipFill>
          <a:blip r:embed="rId2" cstate="email">
            <a:extLst>
              <a:ext uri="{28A0092B-C50C-407E-A947-70E740481C1C}">
                <a14:useLocalDpi xmlns:a14="http://schemas.microsoft.com/office/drawing/2010/main" xmlns="" val="0"/>
              </a:ext>
            </a:extLst>
          </a:blip>
          <a:srcRect/>
          <a:stretch>
            <a:fillRect/>
          </a:stretch>
        </p:blipFill>
        <p:spPr bwMode="auto">
          <a:xfrm>
            <a:off x="21984" y="5877272"/>
            <a:ext cx="1237648" cy="980728"/>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8" descr="C:\Users\Καλλιόπη\Desktop\λογοτυπα\images.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643042" y="5877272"/>
            <a:ext cx="5929354" cy="980728"/>
          </a:xfrm>
          <a:prstGeom prst="rect">
            <a:avLst/>
          </a:prstGeom>
          <a:noFill/>
          <a:extLst>
            <a:ext uri="{909E8E84-426E-40DD-AFC4-6F175D3DCCD1}">
              <a14:hiddenFill xmlns:a14="http://schemas.microsoft.com/office/drawing/2010/main" xmlns="">
                <a:solidFill>
                  <a:srgbClr val="FFFFFF"/>
                </a:solidFill>
              </a14:hiddenFill>
            </a:ext>
          </a:extLst>
        </p:spPr>
      </p:pic>
      <p:pic>
        <p:nvPicPr>
          <p:cNvPr id="8" name="Picture 2"/>
          <p:cNvPicPr>
            <a:picLocks noChangeAspect="1" noChangeArrowheads="1"/>
          </p:cNvPicPr>
          <p:nvPr/>
        </p:nvPicPr>
        <p:blipFill>
          <a:blip r:embed="rId4" cstate="email">
            <a:extLst>
              <a:ext uri="{28A0092B-C50C-407E-A947-70E740481C1C}">
                <a14:useLocalDpi xmlns:a14="http://schemas.microsoft.com/office/drawing/2010/main" xmlns="" val="0"/>
              </a:ext>
            </a:extLst>
          </a:blip>
          <a:srcRect/>
          <a:stretch>
            <a:fillRect/>
          </a:stretch>
        </p:blipFill>
        <p:spPr bwMode="auto">
          <a:xfrm>
            <a:off x="7786710" y="5877272"/>
            <a:ext cx="1350766" cy="98072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10" name="9 - Ορθογώνιο"/>
          <p:cNvSpPr/>
          <p:nvPr/>
        </p:nvSpPr>
        <p:spPr>
          <a:xfrm>
            <a:off x="214282" y="332656"/>
            <a:ext cx="8715436" cy="5047536"/>
          </a:xfrm>
          <a:prstGeom prst="rect">
            <a:avLst/>
          </a:prstGeom>
        </p:spPr>
        <p:txBody>
          <a:bodyPr wrap="square">
            <a:spAutoFit/>
          </a:bodyPr>
          <a:lstStyle/>
          <a:p>
            <a:pPr algn="ctr">
              <a:buClr>
                <a:srgbClr val="990033"/>
              </a:buClr>
            </a:pPr>
            <a:endParaRPr lang="el-GR" altLang="el-GR" sz="2400" b="1" spc="100" dirty="0" smtClean="0">
              <a:solidFill>
                <a:srgbClr val="7C1627"/>
              </a:solidFill>
              <a:latin typeface="+mn-lt"/>
            </a:endParaRPr>
          </a:p>
          <a:p>
            <a:pPr algn="ctr">
              <a:buClr>
                <a:srgbClr val="990033"/>
              </a:buClr>
            </a:pPr>
            <a:endParaRPr lang="el-GR" altLang="el-GR" sz="2400" b="1" spc="100" dirty="0" smtClean="0">
              <a:solidFill>
                <a:srgbClr val="7C1627"/>
              </a:solidFill>
              <a:latin typeface="+mn-lt"/>
            </a:endParaRPr>
          </a:p>
          <a:p>
            <a:pPr algn="ctr">
              <a:buClr>
                <a:srgbClr val="990033"/>
              </a:buClr>
            </a:pPr>
            <a:r>
              <a:rPr lang="el-GR" altLang="el-GR" sz="2400" b="1" spc="100" dirty="0" smtClean="0">
                <a:solidFill>
                  <a:srgbClr val="7C1627"/>
                </a:solidFill>
                <a:latin typeface="+mn-lt"/>
              </a:rPr>
              <a:t>Συντονιστής (Κοινωνικός Λειτουργός) </a:t>
            </a:r>
            <a:endParaRPr lang="el-GR" altLang="el-GR" sz="2400" b="1" spc="100" dirty="0">
              <a:solidFill>
                <a:srgbClr val="7C1627"/>
              </a:solidFill>
              <a:latin typeface="+mn-lt"/>
            </a:endParaRPr>
          </a:p>
          <a:p>
            <a:pPr marL="361950" indent="-361950">
              <a:spcBef>
                <a:spcPts val="1200"/>
              </a:spcBef>
              <a:buClr>
                <a:srgbClr val="990033"/>
              </a:buClr>
              <a:buFont typeface="Wingdings" pitchFamily="2" charset="2"/>
              <a:buChar char="Ø"/>
              <a:tabLst>
                <a:tab pos="8515350" algn="l"/>
              </a:tabLst>
            </a:pPr>
            <a:r>
              <a:rPr lang="el-GR" altLang="el-GR" sz="2000" b="1" dirty="0" smtClean="0">
                <a:solidFill>
                  <a:srgbClr val="284C6A"/>
                </a:solidFill>
                <a:latin typeface="+mn-lt"/>
              </a:rPr>
              <a:t>Καταρτίζει με τα υπόλοιπα στελέχη του Κέντρου και της Κοινωνικής Υπηρεσίας το Σχέδιο Λειτουργίας του </a:t>
            </a:r>
            <a:r>
              <a:rPr lang="el-GR" altLang="el-GR" sz="2000" b="1" dirty="0" smtClean="0">
                <a:solidFill>
                  <a:srgbClr val="284C6A"/>
                </a:solidFill>
                <a:latin typeface="+mn-lt"/>
              </a:rPr>
              <a:t>Κ.Κ</a:t>
            </a:r>
            <a:endParaRPr lang="el-GR" altLang="el-GR" sz="2000" b="1" dirty="0" smtClean="0">
              <a:solidFill>
                <a:srgbClr val="284C6A"/>
              </a:solidFill>
              <a:latin typeface="+mn-lt"/>
            </a:endParaRPr>
          </a:p>
          <a:p>
            <a:pPr>
              <a:spcBef>
                <a:spcPts val="1200"/>
              </a:spcBef>
              <a:buClr>
                <a:srgbClr val="990033"/>
              </a:buClr>
              <a:buFont typeface="Wingdings" pitchFamily="2" charset="2"/>
              <a:buChar char="Ø"/>
              <a:tabLst>
                <a:tab pos="8515350" algn="l"/>
              </a:tabLst>
            </a:pPr>
            <a:r>
              <a:rPr lang="en-US" altLang="el-GR" sz="2000" b="1" dirty="0" smtClean="0">
                <a:solidFill>
                  <a:srgbClr val="284C6A"/>
                </a:solidFill>
                <a:latin typeface="+mn-lt"/>
              </a:rPr>
              <a:t> </a:t>
            </a:r>
            <a:r>
              <a:rPr lang="el-GR" altLang="el-GR" sz="2000" b="1" dirty="0" smtClean="0">
                <a:solidFill>
                  <a:srgbClr val="284C6A"/>
                </a:solidFill>
                <a:latin typeface="+mn-lt"/>
              </a:rPr>
              <a:t> Συντονίζει το προσωπικό προς επίτευξη στόχων του Κέντρου </a:t>
            </a:r>
          </a:p>
          <a:p>
            <a:pPr marL="361950" indent="-361950">
              <a:spcBef>
                <a:spcPts val="1200"/>
              </a:spcBef>
              <a:buClr>
                <a:srgbClr val="990033"/>
              </a:buClr>
              <a:buFont typeface="Wingdings" pitchFamily="2" charset="2"/>
              <a:buChar char="Ø"/>
              <a:tabLst>
                <a:tab pos="8515350" algn="l"/>
              </a:tabLst>
            </a:pPr>
            <a:r>
              <a:rPr lang="el-GR" altLang="el-GR" sz="2000" b="1" dirty="0" smtClean="0">
                <a:solidFill>
                  <a:srgbClr val="284C6A"/>
                </a:solidFill>
                <a:latin typeface="+mn-lt"/>
              </a:rPr>
              <a:t>Έχει την ευθύνη για την εύρυθμη λειτουργία και την τήρηση του ωραρίου</a:t>
            </a:r>
            <a:endParaRPr lang="en-US" altLang="el-GR" sz="2000" b="1" dirty="0" smtClean="0">
              <a:solidFill>
                <a:srgbClr val="284C6A"/>
              </a:solidFill>
              <a:latin typeface="+mn-lt"/>
            </a:endParaRPr>
          </a:p>
          <a:p>
            <a:pPr marL="361950" indent="-361950">
              <a:spcBef>
                <a:spcPts val="1200"/>
              </a:spcBef>
              <a:buClr>
                <a:srgbClr val="990033"/>
              </a:buClr>
              <a:buFont typeface="Wingdings" pitchFamily="2" charset="2"/>
              <a:buChar char="Ø"/>
              <a:tabLst>
                <a:tab pos="8515350" algn="l"/>
              </a:tabLst>
            </a:pPr>
            <a:r>
              <a:rPr lang="el-GR" altLang="el-GR" sz="2000" b="1" dirty="0" smtClean="0">
                <a:solidFill>
                  <a:srgbClr val="284C6A"/>
                </a:solidFill>
                <a:latin typeface="+mn-lt"/>
              </a:rPr>
              <a:t>Συγκεντρώνει και τηρεί στατιστικά και απολογιστικά στοιχεία από     κάθε </a:t>
            </a:r>
            <a:r>
              <a:rPr lang="el-GR" altLang="el-GR" sz="2000" b="1" dirty="0" smtClean="0">
                <a:solidFill>
                  <a:srgbClr val="284C6A"/>
                </a:solidFill>
                <a:latin typeface="+mn-lt"/>
              </a:rPr>
              <a:t>στέλεχος</a:t>
            </a:r>
            <a:r>
              <a:rPr lang="en-US" altLang="el-GR" sz="2000" b="1" dirty="0" smtClean="0">
                <a:solidFill>
                  <a:srgbClr val="284C6A"/>
                </a:solidFill>
                <a:latin typeface="+mn-lt"/>
              </a:rPr>
              <a:t> </a:t>
            </a:r>
            <a:r>
              <a:rPr lang="el-GR" altLang="el-GR" sz="2000" b="1" dirty="0" smtClean="0">
                <a:solidFill>
                  <a:srgbClr val="284C6A"/>
                </a:solidFill>
                <a:latin typeface="+mn-lt"/>
              </a:rPr>
              <a:t>– </a:t>
            </a:r>
            <a:r>
              <a:rPr lang="el-GR" altLang="el-GR" sz="2000" b="1" dirty="0" smtClean="0">
                <a:solidFill>
                  <a:srgbClr val="284C6A"/>
                </a:solidFill>
                <a:latin typeface="+mn-lt"/>
              </a:rPr>
              <a:t>αξιολογεί τα στοιχεία και προτείνει διορθωτικές ενέργειες </a:t>
            </a:r>
            <a:r>
              <a:rPr lang="en-US" altLang="el-GR" sz="2000" b="1" dirty="0" smtClean="0">
                <a:solidFill>
                  <a:srgbClr val="284C6A"/>
                </a:solidFill>
                <a:latin typeface="+mn-lt"/>
              </a:rPr>
              <a:t> - </a:t>
            </a:r>
            <a:r>
              <a:rPr lang="el-GR" altLang="el-GR" sz="2000" b="1" dirty="0" smtClean="0">
                <a:solidFill>
                  <a:srgbClr val="284C6A"/>
                </a:solidFill>
                <a:latin typeface="+mn-lt"/>
              </a:rPr>
              <a:t>εποπτεύει την τήρηση βιβλίων </a:t>
            </a:r>
            <a:r>
              <a:rPr lang="el-GR" altLang="el-GR" sz="2000" b="1" dirty="0" smtClean="0">
                <a:solidFill>
                  <a:srgbClr val="284C6A"/>
                </a:solidFill>
                <a:latin typeface="+mn-lt"/>
              </a:rPr>
              <a:t>όποτε </a:t>
            </a:r>
            <a:r>
              <a:rPr lang="el-GR" altLang="el-GR" sz="2000" b="1" dirty="0" smtClean="0">
                <a:solidFill>
                  <a:srgbClr val="284C6A"/>
                </a:solidFill>
                <a:latin typeface="+mn-lt"/>
              </a:rPr>
              <a:t>αυτά </a:t>
            </a:r>
            <a:r>
              <a:rPr lang="el-GR" altLang="el-GR" sz="2000" b="1" dirty="0" smtClean="0">
                <a:solidFill>
                  <a:srgbClr val="284C6A"/>
                </a:solidFill>
                <a:latin typeface="+mn-lt"/>
              </a:rPr>
              <a:t>χρειάζονται</a:t>
            </a:r>
            <a:endParaRPr lang="en-US" altLang="el-GR" sz="2000" b="1" dirty="0" smtClean="0">
              <a:solidFill>
                <a:srgbClr val="284C6A"/>
              </a:solidFill>
              <a:latin typeface="+mn-lt"/>
            </a:endParaRPr>
          </a:p>
          <a:p>
            <a:pPr marL="361950" indent="-361950">
              <a:spcBef>
                <a:spcPts val="1200"/>
              </a:spcBef>
              <a:buClr>
                <a:srgbClr val="990033"/>
              </a:buClr>
              <a:buFont typeface="Wingdings" pitchFamily="2" charset="2"/>
              <a:buChar char="Ø"/>
              <a:tabLst>
                <a:tab pos="8515350" algn="l"/>
              </a:tabLst>
            </a:pPr>
            <a:r>
              <a:rPr lang="en-US" altLang="el-GR" sz="2000" b="1" dirty="0" smtClean="0">
                <a:solidFill>
                  <a:srgbClr val="284C6A"/>
                </a:solidFill>
                <a:latin typeface="+mn-lt"/>
              </a:rPr>
              <a:t> </a:t>
            </a:r>
            <a:r>
              <a:rPr lang="el-GR" altLang="el-GR" sz="2000" b="1" dirty="0" smtClean="0">
                <a:solidFill>
                  <a:srgbClr val="284C6A"/>
                </a:solidFill>
                <a:latin typeface="+mn-lt"/>
              </a:rPr>
              <a:t>Συντονίζει, μέσω συνεργασιών, δράσεις δημοσιότητας (ημερίδες, διαλέξεις, έκδοση ενημερωτικών φυλλαδίων κλπ.)</a:t>
            </a:r>
            <a:endParaRPr lang="en-US" altLang="el-GR" sz="2000" b="1" dirty="0" smtClean="0">
              <a:solidFill>
                <a:srgbClr val="284C6A"/>
              </a:solidFill>
              <a:latin typeface="+mn-lt"/>
            </a:endParaRPr>
          </a:p>
        </p:txBody>
      </p:sp>
    </p:spTree>
    <p:extLst>
      <p:ext uri="{BB962C8B-B14F-4D97-AF65-F5344CB8AC3E}">
        <p14:creationId xmlns:p14="http://schemas.microsoft.com/office/powerpoint/2010/main" xmlns="" val="2456129237"/>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7" descr="C:\Users\Καλλιόπη\Desktop\αρχείο λήψης (1).png"/>
          <p:cNvPicPr>
            <a:picLocks noChangeAspect="1" noChangeArrowheads="1"/>
          </p:cNvPicPr>
          <p:nvPr/>
        </p:nvPicPr>
        <p:blipFill>
          <a:blip r:embed="rId2" cstate="email">
            <a:extLst>
              <a:ext uri="{28A0092B-C50C-407E-A947-70E740481C1C}">
                <a14:useLocalDpi xmlns:a14="http://schemas.microsoft.com/office/drawing/2010/main" xmlns="" val="0"/>
              </a:ext>
            </a:extLst>
          </a:blip>
          <a:srcRect/>
          <a:stretch>
            <a:fillRect/>
          </a:stretch>
        </p:blipFill>
        <p:spPr bwMode="auto">
          <a:xfrm>
            <a:off x="21984" y="5877272"/>
            <a:ext cx="1237648" cy="980728"/>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8" descr="C:\Users\Καλλιόπη\Desktop\λογοτυπα\images.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643042" y="5877272"/>
            <a:ext cx="5929354" cy="980728"/>
          </a:xfrm>
          <a:prstGeom prst="rect">
            <a:avLst/>
          </a:prstGeom>
          <a:noFill/>
          <a:extLst>
            <a:ext uri="{909E8E84-426E-40DD-AFC4-6F175D3DCCD1}">
              <a14:hiddenFill xmlns:a14="http://schemas.microsoft.com/office/drawing/2010/main" xmlns="">
                <a:solidFill>
                  <a:srgbClr val="FFFFFF"/>
                </a:solidFill>
              </a14:hiddenFill>
            </a:ext>
          </a:extLst>
        </p:spPr>
      </p:pic>
      <p:pic>
        <p:nvPicPr>
          <p:cNvPr id="8" name="Picture 2"/>
          <p:cNvPicPr>
            <a:picLocks noChangeAspect="1" noChangeArrowheads="1"/>
          </p:cNvPicPr>
          <p:nvPr/>
        </p:nvPicPr>
        <p:blipFill>
          <a:blip r:embed="rId4" cstate="email">
            <a:extLst>
              <a:ext uri="{28A0092B-C50C-407E-A947-70E740481C1C}">
                <a14:useLocalDpi xmlns:a14="http://schemas.microsoft.com/office/drawing/2010/main" xmlns="" val="0"/>
              </a:ext>
            </a:extLst>
          </a:blip>
          <a:srcRect/>
          <a:stretch>
            <a:fillRect/>
          </a:stretch>
        </p:blipFill>
        <p:spPr bwMode="auto">
          <a:xfrm>
            <a:off x="7786710" y="5877272"/>
            <a:ext cx="1350766" cy="98072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10" name="9 - Ορθογώνιο"/>
          <p:cNvSpPr/>
          <p:nvPr/>
        </p:nvSpPr>
        <p:spPr>
          <a:xfrm>
            <a:off x="285720" y="0"/>
            <a:ext cx="8572560" cy="5478423"/>
          </a:xfrm>
          <a:prstGeom prst="rect">
            <a:avLst/>
          </a:prstGeom>
        </p:spPr>
        <p:txBody>
          <a:bodyPr wrap="square">
            <a:spAutoFit/>
          </a:bodyPr>
          <a:lstStyle/>
          <a:p>
            <a:pPr algn="ctr">
              <a:buClr>
                <a:srgbClr val="990033"/>
              </a:buClr>
            </a:pPr>
            <a:endParaRPr lang="el-GR" altLang="el-GR" sz="2400" b="1" spc="100" dirty="0" smtClean="0">
              <a:solidFill>
                <a:srgbClr val="7C1627"/>
              </a:solidFill>
              <a:latin typeface="+mn-lt"/>
            </a:endParaRPr>
          </a:p>
          <a:p>
            <a:pPr algn="ctr">
              <a:buClr>
                <a:srgbClr val="990033"/>
              </a:buClr>
            </a:pPr>
            <a:r>
              <a:rPr lang="el-GR" altLang="el-GR" sz="2400" b="1" spc="100" dirty="0" smtClean="0">
                <a:solidFill>
                  <a:srgbClr val="7C1627"/>
                </a:solidFill>
                <a:latin typeface="+mn-lt"/>
              </a:rPr>
              <a:t>Ψυχολόγος </a:t>
            </a:r>
            <a:endParaRPr lang="el-GR" altLang="el-GR" sz="2400" b="1" spc="100" dirty="0">
              <a:solidFill>
                <a:srgbClr val="7C1627"/>
              </a:solidFill>
              <a:latin typeface="+mn-lt"/>
            </a:endParaRPr>
          </a:p>
          <a:p>
            <a:pPr>
              <a:buClr>
                <a:srgbClr val="990033"/>
              </a:buClr>
            </a:pPr>
            <a:endParaRPr lang="el-GR" altLang="el-GR" sz="2200" b="1" dirty="0" smtClean="0">
              <a:solidFill>
                <a:srgbClr val="284C6A"/>
              </a:solidFill>
              <a:latin typeface="+mn-lt"/>
            </a:endParaRPr>
          </a:p>
          <a:p>
            <a:pPr marL="361950" indent="-361950">
              <a:buClr>
                <a:srgbClr val="990033"/>
              </a:buClr>
              <a:buFont typeface="Wingdings" pitchFamily="2" charset="2"/>
              <a:buChar char="Ø"/>
              <a:tabLst>
                <a:tab pos="8610600" algn="l"/>
                <a:tab pos="8705850" algn="l"/>
              </a:tabLst>
            </a:pPr>
            <a:r>
              <a:rPr lang="el-GR" altLang="el-GR" sz="2000" b="1" dirty="0" smtClean="0">
                <a:solidFill>
                  <a:srgbClr val="284C6A"/>
                </a:solidFill>
                <a:latin typeface="+mn-lt"/>
              </a:rPr>
              <a:t>Υποδέχεται και διαχειρίζεται περιστατικά </a:t>
            </a:r>
            <a:r>
              <a:rPr lang="el-GR" altLang="el-GR" sz="2000" b="1" dirty="0">
                <a:solidFill>
                  <a:srgbClr val="284C6A"/>
                </a:solidFill>
                <a:latin typeface="+mn-lt"/>
              </a:rPr>
              <a:t>που χρήζουν ψυχολογικής </a:t>
            </a:r>
            <a:r>
              <a:rPr lang="el-GR" altLang="el-GR" sz="2000" b="1" dirty="0" smtClean="0">
                <a:solidFill>
                  <a:srgbClr val="284C6A"/>
                </a:solidFill>
                <a:latin typeface="+mn-lt"/>
              </a:rPr>
              <a:t>στήριξης, διενεργεί ψυχολογικές </a:t>
            </a:r>
            <a:r>
              <a:rPr lang="el-GR" altLang="el-GR" sz="2000" b="1" dirty="0">
                <a:solidFill>
                  <a:srgbClr val="284C6A"/>
                </a:solidFill>
                <a:latin typeface="+mn-lt"/>
              </a:rPr>
              <a:t>αξιολογήσεις </a:t>
            </a:r>
            <a:r>
              <a:rPr lang="el-GR" altLang="el-GR" sz="2000" b="1" dirty="0" smtClean="0">
                <a:solidFill>
                  <a:srgbClr val="284C6A"/>
                </a:solidFill>
                <a:latin typeface="+mn-lt"/>
              </a:rPr>
              <a:t>και κάνει διάγνωση προβλημάτων</a:t>
            </a:r>
            <a:endParaRPr lang="el-GR" altLang="el-GR" sz="2000" b="1" dirty="0">
              <a:solidFill>
                <a:srgbClr val="284C6A"/>
              </a:solidFill>
              <a:latin typeface="+mn-lt"/>
            </a:endParaRPr>
          </a:p>
          <a:p>
            <a:pPr>
              <a:buClr>
                <a:srgbClr val="990033"/>
              </a:buClr>
              <a:buFont typeface="Wingdings" pitchFamily="2" charset="2"/>
              <a:buChar char="Ø"/>
              <a:tabLst>
                <a:tab pos="8610600" algn="l"/>
                <a:tab pos="8705850" algn="l"/>
              </a:tabLst>
            </a:pPr>
            <a:endParaRPr lang="el-GR" altLang="el-GR" sz="2000" b="1" dirty="0">
              <a:solidFill>
                <a:srgbClr val="284C6A"/>
              </a:solidFill>
              <a:latin typeface="+mn-lt"/>
            </a:endParaRPr>
          </a:p>
          <a:p>
            <a:pPr marL="361950" indent="-361950">
              <a:buClr>
                <a:srgbClr val="990033"/>
              </a:buClr>
              <a:buFont typeface="Wingdings" pitchFamily="2" charset="2"/>
              <a:buChar char="Ø"/>
              <a:tabLst>
                <a:tab pos="8610600" algn="l"/>
                <a:tab pos="8705850" algn="l"/>
              </a:tabLst>
            </a:pPr>
            <a:r>
              <a:rPr lang="el-GR" altLang="el-GR" sz="2000" b="1" dirty="0" smtClean="0">
                <a:solidFill>
                  <a:srgbClr val="284C6A"/>
                </a:solidFill>
                <a:latin typeface="+mn-lt"/>
              </a:rPr>
              <a:t>Παρέχει </a:t>
            </a:r>
            <a:r>
              <a:rPr lang="el-GR" altLang="el-GR" sz="2000" b="1" dirty="0">
                <a:solidFill>
                  <a:srgbClr val="284C6A"/>
                </a:solidFill>
                <a:latin typeface="+mn-lt"/>
              </a:rPr>
              <a:t>ψυχολογική στήριξη, </a:t>
            </a:r>
            <a:r>
              <a:rPr lang="el-GR" altLang="el-GR" sz="2000" b="1" dirty="0" smtClean="0">
                <a:solidFill>
                  <a:srgbClr val="284C6A"/>
                </a:solidFill>
                <a:latin typeface="+mn-lt"/>
              </a:rPr>
              <a:t>με ατομικές ή ομαδικές συνεδρίες ή συνεδρίες </a:t>
            </a:r>
            <a:r>
              <a:rPr lang="el-GR" altLang="el-GR" sz="2000" b="1" dirty="0">
                <a:solidFill>
                  <a:srgbClr val="284C6A"/>
                </a:solidFill>
                <a:latin typeface="+mn-lt"/>
              </a:rPr>
              <a:t>οικογένειας όπου απαιτείται (π.χ. θύλακες Ρομά) </a:t>
            </a:r>
          </a:p>
          <a:p>
            <a:pPr>
              <a:buClr>
                <a:srgbClr val="990033"/>
              </a:buClr>
              <a:tabLst>
                <a:tab pos="8610600" algn="l"/>
                <a:tab pos="8705850" algn="l"/>
              </a:tabLst>
            </a:pPr>
            <a:endParaRPr lang="el-GR" altLang="el-GR" sz="2000" b="1" dirty="0">
              <a:solidFill>
                <a:srgbClr val="284C6A"/>
              </a:solidFill>
              <a:latin typeface="+mn-lt"/>
            </a:endParaRPr>
          </a:p>
          <a:p>
            <a:pPr marL="361950" indent="-361950">
              <a:buClr>
                <a:srgbClr val="990033"/>
              </a:buClr>
              <a:buFont typeface="Wingdings" pitchFamily="2" charset="2"/>
              <a:buChar char="Ø"/>
              <a:tabLst>
                <a:tab pos="8610600" algn="l"/>
                <a:tab pos="8705850" algn="l"/>
              </a:tabLst>
            </a:pPr>
            <a:r>
              <a:rPr lang="el-GR" altLang="el-GR" sz="2000" b="1" dirty="0" smtClean="0">
                <a:solidFill>
                  <a:srgbClr val="284C6A"/>
                </a:solidFill>
                <a:latin typeface="+mn-lt"/>
              </a:rPr>
              <a:t>Συνεργάζεται </a:t>
            </a:r>
            <a:r>
              <a:rPr lang="el-GR" altLang="el-GR" sz="2000" b="1" dirty="0">
                <a:solidFill>
                  <a:srgbClr val="284C6A"/>
                </a:solidFill>
                <a:latin typeface="+mn-lt"/>
              </a:rPr>
              <a:t>με τη Γ.Γ. Δια Βίου Μάθησης και Νέας Γενιάς για την αξιοποίηση υφιστάμενων δράσεων ψυχολογικής στήριξης </a:t>
            </a:r>
            <a:r>
              <a:rPr lang="el-GR" altLang="el-GR" sz="2000" b="1" dirty="0" smtClean="0">
                <a:solidFill>
                  <a:srgbClr val="284C6A"/>
                </a:solidFill>
                <a:latin typeface="+mn-lt"/>
              </a:rPr>
              <a:t>των ωφελουμένων</a:t>
            </a:r>
            <a:endParaRPr lang="el-GR" altLang="el-GR" sz="2000" b="1" dirty="0">
              <a:solidFill>
                <a:srgbClr val="284C6A"/>
              </a:solidFill>
              <a:latin typeface="+mn-lt"/>
            </a:endParaRPr>
          </a:p>
          <a:p>
            <a:pPr>
              <a:buClr>
                <a:srgbClr val="990033"/>
              </a:buClr>
              <a:tabLst>
                <a:tab pos="8610600" algn="l"/>
                <a:tab pos="8705850" algn="l"/>
              </a:tabLst>
            </a:pPr>
            <a:endParaRPr lang="el-GR" altLang="el-GR" sz="2000" b="1" dirty="0">
              <a:solidFill>
                <a:srgbClr val="284C6A"/>
              </a:solidFill>
              <a:latin typeface="+mn-lt"/>
            </a:endParaRPr>
          </a:p>
          <a:p>
            <a:pPr marL="361950" indent="-361950">
              <a:buClr>
                <a:srgbClr val="990033"/>
              </a:buClr>
              <a:buFont typeface="Wingdings" pitchFamily="2" charset="2"/>
              <a:buChar char="Ø"/>
              <a:tabLst>
                <a:tab pos="8610600" algn="l"/>
                <a:tab pos="8705850" algn="l"/>
              </a:tabLst>
            </a:pPr>
            <a:r>
              <a:rPr lang="el-GR" altLang="el-GR" sz="2000" b="1" dirty="0" smtClean="0">
                <a:solidFill>
                  <a:srgbClr val="284C6A"/>
                </a:solidFill>
                <a:latin typeface="+mn-lt"/>
              </a:rPr>
              <a:t>Συνεργάζεται </a:t>
            </a:r>
            <a:r>
              <a:rPr lang="el-GR" altLang="el-GR" sz="2000" b="1" dirty="0">
                <a:solidFill>
                  <a:srgbClr val="284C6A"/>
                </a:solidFill>
                <a:latin typeface="+mn-lt"/>
              </a:rPr>
              <a:t>με το υπόλοιπο προσωπικό του Κ.Κ και της </a:t>
            </a:r>
            <a:r>
              <a:rPr lang="el-GR" altLang="el-GR" sz="2000" b="1" dirty="0" smtClean="0">
                <a:solidFill>
                  <a:srgbClr val="284C6A"/>
                </a:solidFill>
                <a:latin typeface="+mn-lt"/>
              </a:rPr>
              <a:t>Κοινωνικής Υπηρεσίας για </a:t>
            </a:r>
            <a:r>
              <a:rPr lang="el-GR" altLang="el-GR" sz="2000" b="1" dirty="0">
                <a:solidFill>
                  <a:srgbClr val="284C6A"/>
                </a:solidFill>
                <a:latin typeface="+mn-lt"/>
              </a:rPr>
              <a:t>τον προσδιορισμό και </a:t>
            </a:r>
            <a:r>
              <a:rPr lang="el-GR" altLang="el-GR" sz="2000" b="1" dirty="0" smtClean="0">
                <a:solidFill>
                  <a:srgbClr val="284C6A"/>
                </a:solidFill>
                <a:latin typeface="+mn-lt"/>
              </a:rPr>
              <a:t>αντιμετώπιση αναγκών </a:t>
            </a:r>
            <a:r>
              <a:rPr lang="el-GR" altLang="el-GR" sz="2000" b="1" dirty="0">
                <a:solidFill>
                  <a:srgbClr val="284C6A"/>
                </a:solidFill>
                <a:latin typeface="+mn-lt"/>
              </a:rPr>
              <a:t>και </a:t>
            </a:r>
            <a:r>
              <a:rPr lang="el-GR" altLang="el-GR" sz="2000" b="1" dirty="0" smtClean="0">
                <a:solidFill>
                  <a:srgbClr val="284C6A"/>
                </a:solidFill>
                <a:latin typeface="+mn-lt"/>
              </a:rPr>
              <a:t>ψυχοκοινωνικών </a:t>
            </a:r>
            <a:r>
              <a:rPr lang="el-GR" altLang="el-GR" sz="2000" b="1" dirty="0">
                <a:solidFill>
                  <a:srgbClr val="284C6A"/>
                </a:solidFill>
                <a:latin typeface="+mn-lt"/>
              </a:rPr>
              <a:t>προβλημάτων </a:t>
            </a:r>
            <a:r>
              <a:rPr lang="el-GR" altLang="el-GR" sz="2000" b="1" dirty="0" smtClean="0">
                <a:solidFill>
                  <a:srgbClr val="284C6A"/>
                </a:solidFill>
                <a:latin typeface="+mn-lt"/>
              </a:rPr>
              <a:t>ωφελουμένων…….</a:t>
            </a:r>
            <a:endParaRPr lang="el-GR" altLang="el-GR" sz="2000" b="1" dirty="0">
              <a:solidFill>
                <a:srgbClr val="284C6A"/>
              </a:solidFill>
              <a:latin typeface="+mn-lt"/>
            </a:endParaRPr>
          </a:p>
        </p:txBody>
      </p:sp>
    </p:spTree>
    <p:extLst>
      <p:ext uri="{BB962C8B-B14F-4D97-AF65-F5344CB8AC3E}">
        <p14:creationId xmlns:p14="http://schemas.microsoft.com/office/powerpoint/2010/main" xmlns="" val="2456129237"/>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7" descr="C:\Users\Καλλιόπη\Desktop\αρχείο λήψης (1).png"/>
          <p:cNvPicPr>
            <a:picLocks noChangeAspect="1" noChangeArrowheads="1"/>
          </p:cNvPicPr>
          <p:nvPr/>
        </p:nvPicPr>
        <p:blipFill>
          <a:blip r:embed="rId2" cstate="email">
            <a:extLst>
              <a:ext uri="{28A0092B-C50C-407E-A947-70E740481C1C}">
                <a14:useLocalDpi xmlns:a14="http://schemas.microsoft.com/office/drawing/2010/main" xmlns="" val="0"/>
              </a:ext>
            </a:extLst>
          </a:blip>
          <a:srcRect/>
          <a:stretch>
            <a:fillRect/>
          </a:stretch>
        </p:blipFill>
        <p:spPr bwMode="auto">
          <a:xfrm>
            <a:off x="21984" y="5877272"/>
            <a:ext cx="1237648" cy="980728"/>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8" descr="C:\Users\Καλλιόπη\Desktop\λογοτυπα\images.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643042" y="5877272"/>
            <a:ext cx="5929354" cy="980728"/>
          </a:xfrm>
          <a:prstGeom prst="rect">
            <a:avLst/>
          </a:prstGeom>
          <a:noFill/>
          <a:extLst>
            <a:ext uri="{909E8E84-426E-40DD-AFC4-6F175D3DCCD1}">
              <a14:hiddenFill xmlns:a14="http://schemas.microsoft.com/office/drawing/2010/main" xmlns="">
                <a:solidFill>
                  <a:srgbClr val="FFFFFF"/>
                </a:solidFill>
              </a14:hiddenFill>
            </a:ext>
          </a:extLst>
        </p:spPr>
      </p:pic>
      <p:pic>
        <p:nvPicPr>
          <p:cNvPr id="8" name="Picture 2"/>
          <p:cNvPicPr>
            <a:picLocks noChangeAspect="1" noChangeArrowheads="1"/>
          </p:cNvPicPr>
          <p:nvPr/>
        </p:nvPicPr>
        <p:blipFill>
          <a:blip r:embed="rId4" cstate="email">
            <a:extLst>
              <a:ext uri="{28A0092B-C50C-407E-A947-70E740481C1C}">
                <a14:useLocalDpi xmlns:a14="http://schemas.microsoft.com/office/drawing/2010/main" xmlns="" val="0"/>
              </a:ext>
            </a:extLst>
          </a:blip>
          <a:srcRect/>
          <a:stretch>
            <a:fillRect/>
          </a:stretch>
        </p:blipFill>
        <p:spPr bwMode="auto">
          <a:xfrm>
            <a:off x="7786710" y="5877272"/>
            <a:ext cx="1350766" cy="98072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10" name="9 - Ορθογώνιο"/>
          <p:cNvSpPr/>
          <p:nvPr/>
        </p:nvSpPr>
        <p:spPr>
          <a:xfrm>
            <a:off x="285720" y="332656"/>
            <a:ext cx="8501122" cy="5170646"/>
          </a:xfrm>
          <a:prstGeom prst="rect">
            <a:avLst/>
          </a:prstGeom>
        </p:spPr>
        <p:txBody>
          <a:bodyPr wrap="square">
            <a:spAutoFit/>
          </a:bodyPr>
          <a:lstStyle/>
          <a:p>
            <a:pPr algn="ctr">
              <a:buClr>
                <a:srgbClr val="990033"/>
              </a:buClr>
            </a:pPr>
            <a:endParaRPr lang="el-GR" altLang="el-GR" sz="2400" b="1" spc="100" dirty="0" smtClean="0">
              <a:solidFill>
                <a:srgbClr val="7C1627"/>
              </a:solidFill>
              <a:latin typeface="+mn-lt"/>
            </a:endParaRPr>
          </a:p>
          <a:p>
            <a:pPr algn="ctr">
              <a:buClr>
                <a:srgbClr val="990033"/>
              </a:buClr>
            </a:pPr>
            <a:r>
              <a:rPr lang="el-GR" altLang="el-GR" sz="2400" b="1" spc="100" dirty="0" smtClean="0">
                <a:solidFill>
                  <a:srgbClr val="7C1627"/>
                </a:solidFill>
                <a:latin typeface="+mn-lt"/>
              </a:rPr>
              <a:t>………Ψυχολόγος </a:t>
            </a:r>
            <a:endParaRPr lang="en-US" altLang="el-GR" sz="2400" b="1" spc="100" dirty="0">
              <a:solidFill>
                <a:srgbClr val="7C1627"/>
              </a:solidFill>
              <a:latin typeface="+mn-lt"/>
            </a:endParaRPr>
          </a:p>
          <a:p>
            <a:pPr algn="ctr">
              <a:buClr>
                <a:srgbClr val="990033"/>
              </a:buClr>
            </a:pPr>
            <a:endParaRPr lang="el-GR" altLang="el-GR" sz="2200" b="1" dirty="0" smtClean="0">
              <a:solidFill>
                <a:srgbClr val="7C1627"/>
              </a:solidFill>
              <a:latin typeface="+mn-lt"/>
            </a:endParaRPr>
          </a:p>
          <a:p>
            <a:pPr marL="457200" indent="-457200">
              <a:buClr>
                <a:srgbClr val="990033"/>
              </a:buClr>
              <a:buFont typeface="Wingdings" pitchFamily="2" charset="2"/>
              <a:buChar char="Ø"/>
            </a:pPr>
            <a:r>
              <a:rPr lang="el-GR" altLang="el-GR" sz="2000" b="1" dirty="0" smtClean="0">
                <a:solidFill>
                  <a:srgbClr val="284C6A"/>
                </a:solidFill>
                <a:latin typeface="+mn-lt"/>
              </a:rPr>
              <a:t>Συμμετέχει </a:t>
            </a:r>
            <a:r>
              <a:rPr lang="el-GR" altLang="el-GR" sz="2000" b="1" dirty="0">
                <a:solidFill>
                  <a:srgbClr val="284C6A"/>
                </a:solidFill>
                <a:latin typeface="+mn-lt"/>
              </a:rPr>
              <a:t>σε προγράμματα αγωγής ψυχικής υγείας - προώθηση και σύνδεση περιστατικών με μονάδες Ψυχικής Υγείας </a:t>
            </a:r>
            <a:r>
              <a:rPr lang="el-GR" altLang="el-GR" sz="2000" b="1" dirty="0" smtClean="0">
                <a:solidFill>
                  <a:srgbClr val="284C6A"/>
                </a:solidFill>
                <a:latin typeface="+mn-lt"/>
              </a:rPr>
              <a:t>όταν</a:t>
            </a:r>
            <a:r>
              <a:rPr lang="el-GR" altLang="el-GR" sz="2000" b="1" dirty="0" smtClean="0">
                <a:solidFill>
                  <a:srgbClr val="284C6A"/>
                </a:solidFill>
                <a:latin typeface="+mn-lt"/>
              </a:rPr>
              <a:t> </a:t>
            </a:r>
            <a:r>
              <a:rPr lang="el-GR" altLang="el-GR" sz="2000" b="1" dirty="0">
                <a:solidFill>
                  <a:srgbClr val="284C6A"/>
                </a:solidFill>
                <a:latin typeface="+mn-lt"/>
              </a:rPr>
              <a:t>κριθεί σκόπιμο.</a:t>
            </a:r>
            <a:endParaRPr lang="en-US" altLang="el-GR" sz="2000" b="1" dirty="0">
              <a:solidFill>
                <a:srgbClr val="284C6A"/>
              </a:solidFill>
              <a:latin typeface="+mn-lt"/>
            </a:endParaRPr>
          </a:p>
          <a:p>
            <a:pPr>
              <a:buClr>
                <a:srgbClr val="990033"/>
              </a:buClr>
              <a:buFont typeface="Wingdings" pitchFamily="2" charset="2"/>
              <a:buChar char="Ø"/>
            </a:pPr>
            <a:endParaRPr lang="en-US" altLang="el-GR" sz="2000" b="1" dirty="0">
              <a:solidFill>
                <a:srgbClr val="284C6A"/>
              </a:solidFill>
              <a:latin typeface="+mn-lt"/>
            </a:endParaRPr>
          </a:p>
          <a:p>
            <a:pPr marL="457200" indent="-457200">
              <a:buClr>
                <a:srgbClr val="990033"/>
              </a:buClr>
              <a:buFont typeface="Wingdings" pitchFamily="2" charset="2"/>
              <a:buChar char="Ø"/>
            </a:pPr>
            <a:r>
              <a:rPr lang="en-US" altLang="el-GR" sz="2000" b="1" dirty="0">
                <a:solidFill>
                  <a:srgbClr val="284C6A"/>
                </a:solidFill>
                <a:latin typeface="+mn-lt"/>
              </a:rPr>
              <a:t> </a:t>
            </a:r>
            <a:r>
              <a:rPr lang="el-GR" altLang="el-GR" sz="2000" b="1" dirty="0" smtClean="0">
                <a:solidFill>
                  <a:srgbClr val="284C6A"/>
                </a:solidFill>
                <a:latin typeface="+mn-lt"/>
              </a:rPr>
              <a:t>Συνεργάζεται </a:t>
            </a:r>
            <a:r>
              <a:rPr lang="el-GR" altLang="el-GR" sz="2000" b="1" dirty="0">
                <a:solidFill>
                  <a:srgbClr val="284C6A"/>
                </a:solidFill>
                <a:latin typeface="+mn-lt"/>
              </a:rPr>
              <a:t>με τον διαμεσολαβητή του Παραρτήματος Ρομά και ΚΕΜ στις ομάδες υποστήριξης γυναικών, εφήβων, γονέων κλπ</a:t>
            </a:r>
            <a:endParaRPr lang="en-US" altLang="el-GR" sz="2000" b="1" dirty="0">
              <a:solidFill>
                <a:srgbClr val="284C6A"/>
              </a:solidFill>
              <a:latin typeface="+mn-lt"/>
            </a:endParaRPr>
          </a:p>
          <a:p>
            <a:pPr>
              <a:buClr>
                <a:srgbClr val="990033"/>
              </a:buClr>
              <a:buFont typeface="Wingdings" pitchFamily="2" charset="2"/>
              <a:buChar char="Ø"/>
            </a:pPr>
            <a:endParaRPr lang="en-US" altLang="el-GR" sz="2000" b="1" dirty="0">
              <a:solidFill>
                <a:srgbClr val="284C6A"/>
              </a:solidFill>
              <a:latin typeface="+mn-lt"/>
            </a:endParaRPr>
          </a:p>
          <a:p>
            <a:pPr marL="457200" indent="-457200">
              <a:buClr>
                <a:srgbClr val="990033"/>
              </a:buClr>
              <a:buFont typeface="Wingdings" pitchFamily="2" charset="2"/>
              <a:buChar char="Ø"/>
            </a:pPr>
            <a:r>
              <a:rPr lang="el-GR" altLang="el-GR" sz="2000" b="1" dirty="0">
                <a:solidFill>
                  <a:srgbClr val="284C6A"/>
                </a:solidFill>
                <a:latin typeface="+mn-lt"/>
              </a:rPr>
              <a:t> </a:t>
            </a:r>
            <a:r>
              <a:rPr lang="el-GR" altLang="el-GR" sz="2000" b="1" dirty="0" smtClean="0">
                <a:solidFill>
                  <a:srgbClr val="284C6A"/>
                </a:solidFill>
                <a:latin typeface="+mn-lt"/>
              </a:rPr>
              <a:t>Συνεργάζεται </a:t>
            </a:r>
            <a:r>
              <a:rPr lang="el-GR" altLang="el-GR" sz="2000" b="1" dirty="0">
                <a:solidFill>
                  <a:srgbClr val="284C6A"/>
                </a:solidFill>
                <a:latin typeface="+mn-lt"/>
              </a:rPr>
              <a:t>με το στέλεχος που ασχολείται με τη μαθησιακή στήριξη για τις ανάγκες των ομάδων των παιδιών </a:t>
            </a:r>
          </a:p>
          <a:p>
            <a:pPr>
              <a:buClr>
                <a:srgbClr val="990033"/>
              </a:buClr>
            </a:pPr>
            <a:endParaRPr lang="el-GR" altLang="el-GR" sz="2000" b="1" dirty="0">
              <a:solidFill>
                <a:srgbClr val="284C6A"/>
              </a:solidFill>
              <a:latin typeface="+mn-lt"/>
            </a:endParaRPr>
          </a:p>
          <a:p>
            <a:pPr marL="457200" indent="-457200">
              <a:buClr>
                <a:srgbClr val="990033"/>
              </a:buClr>
              <a:buFont typeface="Wingdings" pitchFamily="2" charset="2"/>
              <a:buChar char="Ø"/>
            </a:pPr>
            <a:r>
              <a:rPr lang="el-GR" altLang="el-GR" sz="2000" b="1" dirty="0">
                <a:solidFill>
                  <a:srgbClr val="284C6A"/>
                </a:solidFill>
                <a:latin typeface="+mn-lt"/>
              </a:rPr>
              <a:t>Έ</a:t>
            </a:r>
            <a:r>
              <a:rPr lang="el-GR" altLang="el-GR" sz="2000" b="1" dirty="0" smtClean="0">
                <a:solidFill>
                  <a:srgbClr val="284C6A"/>
                </a:solidFill>
                <a:latin typeface="+mn-lt"/>
              </a:rPr>
              <a:t>χει </a:t>
            </a:r>
            <a:r>
              <a:rPr lang="el-GR" altLang="el-GR" sz="2000" b="1" dirty="0">
                <a:solidFill>
                  <a:srgbClr val="284C6A"/>
                </a:solidFill>
                <a:latin typeface="+mn-lt"/>
              </a:rPr>
              <a:t>την ευθύνη τήρησης </a:t>
            </a:r>
            <a:r>
              <a:rPr lang="el-GR" altLang="el-GR" sz="2000" b="1" dirty="0" smtClean="0">
                <a:solidFill>
                  <a:srgbClr val="284C6A"/>
                </a:solidFill>
                <a:latin typeface="+mn-lt"/>
              </a:rPr>
              <a:t>βιβλίου </a:t>
            </a:r>
            <a:r>
              <a:rPr lang="el-GR" altLang="el-GR" sz="2000" b="1" dirty="0">
                <a:solidFill>
                  <a:srgbClr val="284C6A"/>
                </a:solidFill>
                <a:latin typeface="+mn-lt"/>
              </a:rPr>
              <a:t>με </a:t>
            </a:r>
            <a:r>
              <a:rPr lang="el-GR" altLang="el-GR" sz="2000" b="1" dirty="0" smtClean="0">
                <a:solidFill>
                  <a:srgbClr val="284C6A"/>
                </a:solidFill>
                <a:latin typeface="+mn-lt"/>
              </a:rPr>
              <a:t>ιστορικό</a:t>
            </a:r>
            <a:r>
              <a:rPr lang="el-GR" altLang="el-GR" sz="2000" b="1" dirty="0">
                <a:solidFill>
                  <a:srgbClr val="284C6A"/>
                </a:solidFill>
                <a:latin typeface="+mn-lt"/>
              </a:rPr>
              <a:t>, </a:t>
            </a:r>
            <a:r>
              <a:rPr lang="el-GR" altLang="el-GR" sz="2000" b="1" dirty="0" smtClean="0">
                <a:solidFill>
                  <a:srgbClr val="284C6A"/>
                </a:solidFill>
                <a:latin typeface="+mn-lt"/>
              </a:rPr>
              <a:t>συμπεράσματα </a:t>
            </a:r>
            <a:r>
              <a:rPr lang="el-GR" altLang="el-GR" sz="2000" b="1" dirty="0">
                <a:solidFill>
                  <a:srgbClr val="284C6A"/>
                </a:solidFill>
                <a:latin typeface="+mn-lt"/>
              </a:rPr>
              <a:t>και τα αποτελέσματα της ψυχολογικής αξιολόγησης από κάθε συνεδρία </a:t>
            </a:r>
          </a:p>
        </p:txBody>
      </p:sp>
    </p:spTree>
    <p:extLst>
      <p:ext uri="{BB962C8B-B14F-4D97-AF65-F5344CB8AC3E}">
        <p14:creationId xmlns:p14="http://schemas.microsoft.com/office/powerpoint/2010/main" xmlns="" val="2456129237"/>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7" descr="C:\Users\Καλλιόπη\Desktop\αρχείο λήψης (1).png"/>
          <p:cNvPicPr>
            <a:picLocks noChangeAspect="1" noChangeArrowheads="1"/>
          </p:cNvPicPr>
          <p:nvPr/>
        </p:nvPicPr>
        <p:blipFill>
          <a:blip r:embed="rId2" cstate="email">
            <a:extLst>
              <a:ext uri="{28A0092B-C50C-407E-A947-70E740481C1C}">
                <a14:useLocalDpi xmlns:a14="http://schemas.microsoft.com/office/drawing/2010/main" xmlns="" val="0"/>
              </a:ext>
            </a:extLst>
          </a:blip>
          <a:srcRect/>
          <a:stretch>
            <a:fillRect/>
          </a:stretch>
        </p:blipFill>
        <p:spPr bwMode="auto">
          <a:xfrm>
            <a:off x="21984" y="6072206"/>
            <a:ext cx="1237648" cy="785794"/>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8" descr="C:\Users\Καλλιόπη\Desktop\λογοτυπα\images.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643042" y="6072206"/>
            <a:ext cx="5929354" cy="785794"/>
          </a:xfrm>
          <a:prstGeom prst="rect">
            <a:avLst/>
          </a:prstGeom>
          <a:noFill/>
          <a:extLst>
            <a:ext uri="{909E8E84-426E-40DD-AFC4-6F175D3DCCD1}">
              <a14:hiddenFill xmlns:a14="http://schemas.microsoft.com/office/drawing/2010/main" xmlns="">
                <a:solidFill>
                  <a:srgbClr val="FFFFFF"/>
                </a:solidFill>
              </a14:hiddenFill>
            </a:ext>
          </a:extLst>
        </p:spPr>
      </p:pic>
      <p:pic>
        <p:nvPicPr>
          <p:cNvPr id="8" name="Picture 2"/>
          <p:cNvPicPr>
            <a:picLocks noChangeAspect="1" noChangeArrowheads="1"/>
          </p:cNvPicPr>
          <p:nvPr/>
        </p:nvPicPr>
        <p:blipFill>
          <a:blip r:embed="rId4" cstate="email">
            <a:extLst>
              <a:ext uri="{28A0092B-C50C-407E-A947-70E740481C1C}">
                <a14:useLocalDpi xmlns:a14="http://schemas.microsoft.com/office/drawing/2010/main" xmlns="" val="0"/>
              </a:ext>
            </a:extLst>
          </a:blip>
          <a:srcRect/>
          <a:stretch>
            <a:fillRect/>
          </a:stretch>
        </p:blipFill>
        <p:spPr bwMode="auto">
          <a:xfrm>
            <a:off x="7786710" y="6072206"/>
            <a:ext cx="1350766" cy="785794"/>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10" name="9 - Ορθογώνιο"/>
          <p:cNvSpPr/>
          <p:nvPr/>
        </p:nvSpPr>
        <p:spPr>
          <a:xfrm>
            <a:off x="428595" y="260648"/>
            <a:ext cx="8649349" cy="5607050"/>
          </a:xfrm>
          <a:prstGeom prst="rect">
            <a:avLst/>
          </a:prstGeom>
        </p:spPr>
        <p:txBody>
          <a:bodyPr wrap="square">
            <a:spAutoFit/>
          </a:bodyPr>
          <a:lstStyle/>
          <a:p>
            <a:pPr algn="ctr">
              <a:buClr>
                <a:srgbClr val="990033"/>
              </a:buClr>
            </a:pPr>
            <a:endParaRPr lang="el-GR" altLang="el-GR" sz="2400" b="1" spc="100" dirty="0" smtClean="0">
              <a:solidFill>
                <a:srgbClr val="7C1627"/>
              </a:solidFill>
              <a:latin typeface="+mn-lt"/>
            </a:endParaRPr>
          </a:p>
          <a:p>
            <a:pPr algn="ctr">
              <a:buClr>
                <a:srgbClr val="990033"/>
              </a:buClr>
            </a:pPr>
            <a:r>
              <a:rPr lang="el-GR" altLang="el-GR" sz="2400" b="1" spc="100" dirty="0" smtClean="0">
                <a:solidFill>
                  <a:srgbClr val="7C1627"/>
                </a:solidFill>
                <a:latin typeface="+mn-lt"/>
              </a:rPr>
              <a:t>Διοικητικός </a:t>
            </a:r>
            <a:r>
              <a:rPr lang="el-GR" altLang="el-GR" sz="2400" b="1" spc="100" dirty="0">
                <a:solidFill>
                  <a:srgbClr val="7C1627"/>
                </a:solidFill>
                <a:latin typeface="+mn-lt"/>
              </a:rPr>
              <a:t>Υπάλληλος </a:t>
            </a:r>
            <a:endParaRPr lang="el-GR" altLang="el-GR" sz="2400" b="1" spc="100" dirty="0" smtClean="0">
              <a:solidFill>
                <a:srgbClr val="7C1627"/>
              </a:solidFill>
              <a:latin typeface="+mn-lt"/>
            </a:endParaRPr>
          </a:p>
          <a:p>
            <a:pPr algn="ctr">
              <a:buClr>
                <a:srgbClr val="990033"/>
              </a:buClr>
            </a:pPr>
            <a:r>
              <a:rPr lang="el-GR" altLang="el-GR" sz="2400" b="1" spc="100" dirty="0" smtClean="0">
                <a:solidFill>
                  <a:srgbClr val="7C1627"/>
                </a:solidFill>
                <a:latin typeface="+mn-lt"/>
              </a:rPr>
              <a:t>(όταν και όπου υπάρχει)</a:t>
            </a:r>
            <a:endParaRPr lang="el-GR" sz="2700" dirty="0" smtClean="0">
              <a:latin typeface="+mn-lt"/>
            </a:endParaRPr>
          </a:p>
          <a:p>
            <a:pPr>
              <a:spcBef>
                <a:spcPts val="1200"/>
              </a:spcBef>
              <a:buClr>
                <a:srgbClr val="990033"/>
              </a:buClr>
              <a:buFont typeface="Wingdings" pitchFamily="2" charset="2"/>
              <a:buChar char="Ø"/>
            </a:pPr>
            <a:r>
              <a:rPr lang="el-GR" sz="2700" dirty="0" smtClean="0">
                <a:latin typeface="+mn-lt"/>
              </a:rPr>
              <a:t> </a:t>
            </a:r>
            <a:r>
              <a:rPr lang="en-US" sz="2700" dirty="0">
                <a:latin typeface="+mn-lt"/>
              </a:rPr>
              <a:t> </a:t>
            </a:r>
            <a:r>
              <a:rPr lang="el-GR" sz="2000" b="1" dirty="0" smtClean="0">
                <a:solidFill>
                  <a:srgbClr val="284C6A"/>
                </a:solidFill>
                <a:latin typeface="+mn-lt"/>
              </a:rPr>
              <a:t>Υποδέχεται και προωθεί εσωτερικά αιτήσεις</a:t>
            </a:r>
            <a:endParaRPr lang="el-GR" altLang="el-GR" sz="2000" b="1" dirty="0">
              <a:solidFill>
                <a:srgbClr val="284C6A"/>
              </a:solidFill>
              <a:latin typeface="+mn-lt"/>
            </a:endParaRPr>
          </a:p>
          <a:p>
            <a:pPr marL="457200" indent="-457200">
              <a:spcBef>
                <a:spcPts val="1200"/>
              </a:spcBef>
              <a:buClr>
                <a:srgbClr val="990033"/>
              </a:buClr>
              <a:buFont typeface="Wingdings" pitchFamily="2" charset="2"/>
              <a:buChar char="Ø"/>
            </a:pPr>
            <a:r>
              <a:rPr lang="el-GR" sz="2000" b="1" dirty="0" smtClean="0">
                <a:solidFill>
                  <a:srgbClr val="284C6A"/>
                </a:solidFill>
                <a:latin typeface="+mn-lt"/>
              </a:rPr>
              <a:t>Αναλαμβάνει </a:t>
            </a:r>
            <a:r>
              <a:rPr lang="el-GR" altLang="el-GR" sz="2000" b="1" dirty="0" smtClean="0">
                <a:solidFill>
                  <a:srgbClr val="284C6A"/>
                </a:solidFill>
                <a:latin typeface="+mn-lt"/>
              </a:rPr>
              <a:t>διοικητικές  </a:t>
            </a:r>
            <a:r>
              <a:rPr lang="el-GR" altLang="el-GR" sz="2000" b="1" dirty="0">
                <a:solidFill>
                  <a:srgbClr val="284C6A"/>
                </a:solidFill>
                <a:latin typeface="+mn-lt"/>
              </a:rPr>
              <a:t>υπηρεσίες  </a:t>
            </a:r>
            <a:r>
              <a:rPr lang="el-GR" altLang="el-GR" sz="2000" b="1" dirty="0" smtClean="0">
                <a:solidFill>
                  <a:srgbClr val="284C6A"/>
                </a:solidFill>
                <a:latin typeface="+mn-lt"/>
              </a:rPr>
              <a:t>(φωτοτυπίες</a:t>
            </a:r>
            <a:r>
              <a:rPr lang="el-GR" altLang="el-GR" sz="2000" b="1" dirty="0">
                <a:solidFill>
                  <a:srgbClr val="284C6A"/>
                </a:solidFill>
                <a:latin typeface="+mn-lt"/>
              </a:rPr>
              <a:t>, </a:t>
            </a:r>
            <a:r>
              <a:rPr lang="el-GR" altLang="el-GR" sz="2000" b="1" dirty="0" smtClean="0">
                <a:solidFill>
                  <a:srgbClr val="284C6A"/>
                </a:solidFill>
                <a:latin typeface="+mn-lt"/>
              </a:rPr>
              <a:t>αλληλογραφία, </a:t>
            </a:r>
            <a:r>
              <a:rPr lang="el-GR" altLang="el-GR" sz="2000" b="1" dirty="0">
                <a:solidFill>
                  <a:srgbClr val="284C6A"/>
                </a:solidFill>
                <a:latin typeface="+mn-lt"/>
              </a:rPr>
              <a:t>επιστολές – προσκλήσεις, ηλεκτρονική αλληλογραφία, συνεννόηση με προμηθευτές, σύνταξη εξοδολογίων, παρουσιολογίων και τήρηση αρχείου. </a:t>
            </a:r>
          </a:p>
          <a:p>
            <a:pPr>
              <a:spcBef>
                <a:spcPts val="1200"/>
              </a:spcBef>
              <a:buClr>
                <a:srgbClr val="990033"/>
              </a:buClr>
              <a:buFont typeface="Wingdings" pitchFamily="2" charset="2"/>
              <a:buChar char="Ø"/>
            </a:pPr>
            <a:r>
              <a:rPr lang="el-GR" altLang="el-GR" sz="2000" b="1" dirty="0">
                <a:solidFill>
                  <a:srgbClr val="284C6A"/>
                </a:solidFill>
                <a:latin typeface="+mn-lt"/>
              </a:rPr>
              <a:t> </a:t>
            </a:r>
            <a:r>
              <a:rPr lang="en-US" altLang="el-GR" sz="2000" b="1" dirty="0">
                <a:solidFill>
                  <a:srgbClr val="284C6A"/>
                </a:solidFill>
                <a:latin typeface="+mn-lt"/>
              </a:rPr>
              <a:t> </a:t>
            </a:r>
            <a:r>
              <a:rPr lang="el-GR" altLang="el-GR" sz="2000" b="1" dirty="0" smtClean="0">
                <a:solidFill>
                  <a:srgbClr val="284C6A"/>
                </a:solidFill>
                <a:latin typeface="+mn-lt"/>
              </a:rPr>
              <a:t> Προετοιμάζει συναντήσεις, έντυπα </a:t>
            </a:r>
            <a:r>
              <a:rPr lang="el-GR" altLang="el-GR" sz="2000" b="1" dirty="0">
                <a:solidFill>
                  <a:srgbClr val="284C6A"/>
                </a:solidFill>
                <a:latin typeface="+mn-lt"/>
              </a:rPr>
              <a:t>και </a:t>
            </a:r>
            <a:r>
              <a:rPr lang="el-GR" altLang="el-GR" sz="2000" b="1" dirty="0" smtClean="0">
                <a:solidFill>
                  <a:srgbClr val="284C6A"/>
                </a:solidFill>
                <a:latin typeface="+mn-lt"/>
              </a:rPr>
              <a:t>παρουσιάσεις </a:t>
            </a:r>
            <a:r>
              <a:rPr lang="el-GR" altLang="el-GR" sz="2000" b="1" dirty="0">
                <a:solidFill>
                  <a:srgbClr val="284C6A"/>
                </a:solidFill>
                <a:latin typeface="+mn-lt"/>
              </a:rPr>
              <a:t>του </a:t>
            </a:r>
            <a:r>
              <a:rPr lang="el-GR" altLang="el-GR" sz="2000" b="1" dirty="0" smtClean="0">
                <a:solidFill>
                  <a:srgbClr val="284C6A"/>
                </a:solidFill>
                <a:latin typeface="+mn-lt"/>
              </a:rPr>
              <a:t>Κέντρου</a:t>
            </a:r>
            <a:endParaRPr lang="el-GR" altLang="el-GR" sz="2000" b="1" dirty="0">
              <a:solidFill>
                <a:srgbClr val="284C6A"/>
              </a:solidFill>
              <a:latin typeface="+mn-lt"/>
            </a:endParaRPr>
          </a:p>
          <a:p>
            <a:pPr marL="457200" indent="-457200">
              <a:spcBef>
                <a:spcPts val="1200"/>
              </a:spcBef>
              <a:buClr>
                <a:srgbClr val="990033"/>
              </a:buClr>
              <a:buFont typeface="Wingdings" pitchFamily="2" charset="2"/>
              <a:buChar char="Ø"/>
            </a:pPr>
            <a:r>
              <a:rPr lang="el-GR" altLang="el-GR" sz="2000" b="1" dirty="0" smtClean="0">
                <a:solidFill>
                  <a:srgbClr val="284C6A"/>
                </a:solidFill>
                <a:latin typeface="+mn-lt"/>
              </a:rPr>
              <a:t>Καταχωρεί στοιχεία, επεξεργάζεται </a:t>
            </a:r>
            <a:r>
              <a:rPr lang="el-GR" altLang="el-GR" sz="2000" b="1" dirty="0" smtClean="0">
                <a:solidFill>
                  <a:srgbClr val="284C6A"/>
                </a:solidFill>
                <a:latin typeface="+mn-lt"/>
              </a:rPr>
              <a:t>αποτελέσματα </a:t>
            </a:r>
            <a:r>
              <a:rPr lang="el-GR" altLang="el-GR" sz="2000" b="1" dirty="0" smtClean="0">
                <a:solidFill>
                  <a:srgbClr val="284C6A"/>
                </a:solidFill>
                <a:latin typeface="+mn-lt"/>
              </a:rPr>
              <a:t>ερευνών </a:t>
            </a:r>
            <a:r>
              <a:rPr lang="el-GR" altLang="el-GR" sz="2000" b="1" dirty="0" smtClean="0">
                <a:solidFill>
                  <a:srgbClr val="284C6A"/>
                </a:solidFill>
                <a:latin typeface="+mn-lt"/>
              </a:rPr>
              <a:t>– </a:t>
            </a:r>
            <a:r>
              <a:rPr lang="el-GR" altLang="el-GR" sz="2000" b="1" dirty="0" smtClean="0">
                <a:solidFill>
                  <a:srgbClr val="284C6A"/>
                </a:solidFill>
                <a:latin typeface="+mn-lt"/>
              </a:rPr>
              <a:t>τηρεί τα ηλεκτρονικά αρχεία</a:t>
            </a:r>
            <a:endParaRPr lang="en-US" altLang="el-GR" sz="2000" b="1" dirty="0">
              <a:solidFill>
                <a:srgbClr val="284C6A"/>
              </a:solidFill>
              <a:latin typeface="+mn-lt"/>
            </a:endParaRPr>
          </a:p>
          <a:p>
            <a:pPr marL="457200" indent="-457200">
              <a:spcBef>
                <a:spcPts val="1200"/>
              </a:spcBef>
              <a:buClr>
                <a:srgbClr val="990033"/>
              </a:buClr>
              <a:buFont typeface="Wingdings" pitchFamily="2" charset="2"/>
              <a:buChar char="Ø"/>
            </a:pPr>
            <a:r>
              <a:rPr lang="el-GR" altLang="el-GR" sz="2000" b="1" dirty="0" smtClean="0">
                <a:solidFill>
                  <a:srgbClr val="284C6A"/>
                </a:solidFill>
                <a:latin typeface="+mn-lt"/>
              </a:rPr>
              <a:t>Ενημερώνει την ιστοσελίδα </a:t>
            </a:r>
            <a:r>
              <a:rPr lang="el-GR" altLang="el-GR" sz="2000" b="1" dirty="0">
                <a:solidFill>
                  <a:srgbClr val="284C6A"/>
                </a:solidFill>
                <a:latin typeface="+mn-lt"/>
              </a:rPr>
              <a:t>της δομής, </a:t>
            </a:r>
            <a:r>
              <a:rPr lang="el-GR" altLang="el-GR" sz="2000" b="1" dirty="0" smtClean="0">
                <a:solidFill>
                  <a:srgbClr val="284C6A"/>
                </a:solidFill>
                <a:latin typeface="+mn-lt"/>
              </a:rPr>
              <a:t>παρέχει στοιχεία για την ενημέρωση της </a:t>
            </a:r>
            <a:r>
              <a:rPr lang="el-GR" altLang="el-GR" sz="2000" b="1" dirty="0">
                <a:solidFill>
                  <a:srgbClr val="284C6A"/>
                </a:solidFill>
                <a:latin typeface="+mn-lt"/>
              </a:rPr>
              <a:t>ιστοσελίδας του </a:t>
            </a:r>
            <a:r>
              <a:rPr lang="el-GR" altLang="el-GR" sz="2000" b="1" dirty="0" smtClean="0">
                <a:solidFill>
                  <a:srgbClr val="284C6A"/>
                </a:solidFill>
                <a:latin typeface="+mn-lt"/>
              </a:rPr>
              <a:t>ΟΤΑ </a:t>
            </a:r>
            <a:r>
              <a:rPr lang="el-GR" altLang="el-GR" sz="2000" b="1" dirty="0">
                <a:solidFill>
                  <a:srgbClr val="284C6A"/>
                </a:solidFill>
                <a:latin typeface="+mn-lt"/>
              </a:rPr>
              <a:t>σχετικά με δραστηριότητες και εκδηλώσεις του Κέντρου</a:t>
            </a:r>
          </a:p>
        </p:txBody>
      </p:sp>
    </p:spTree>
    <p:extLst>
      <p:ext uri="{BB962C8B-B14F-4D97-AF65-F5344CB8AC3E}">
        <p14:creationId xmlns:p14="http://schemas.microsoft.com/office/powerpoint/2010/main" xmlns="" val="2456129237"/>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Παρουσίαση εκπαιδευτικού σεμιναρίου">
  <a:themeElements>
    <a:clrScheme name="ms_ppttraining_tp06256168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s_ppttraining_tp06256168">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s_ppttraining_tp06256168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s_ppttraining_tp06256168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s_ppttraining_tp06256168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s_ppttraining_tp06256168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s_ppttraining_tp06256168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s_ppttraining_tp06256168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s_ppttraining_tp06256168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Παρουσίαση εκπαιδευτικού σεμιναρίου</Template>
  <TotalTime>5822</TotalTime>
  <Words>1915</Words>
  <Application>Microsoft Office PowerPoint</Application>
  <PresentationFormat>Προβολή στην οθόνη (4:3)</PresentationFormat>
  <Paragraphs>170</Paragraphs>
  <Slides>29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29</vt:i4>
      </vt:variant>
    </vt:vector>
  </HeadingPairs>
  <TitlesOfParts>
    <vt:vector size="30" baseType="lpstr">
      <vt:lpstr>Παρουσίαση εκπαιδευτικού σεμιναρίου</vt:lpstr>
      <vt:lpstr>              Εύη Κάϊλα                               Προϊσταμένη Επιτελικής Δομής ΕΣΠΑ                               Υπ. Εργασίας, Κοιν. Ασφάλισης και Κοιν. Αλληλεγγύης                   Τομέας Κοινωνικής Αλληλεγγύης (ΕΔΚΑ)</vt:lpstr>
      <vt:lpstr>Διαφάνεια 2</vt:lpstr>
      <vt:lpstr>Διαφάνεια 3</vt:lpstr>
      <vt:lpstr>Βασικές λειτουργίες Κέντρου Κοινότητας: α) Υποδοχή -Ενημέρωση - Υποστήριξη των πολιτών  β) Συνεργασία με Υπηρεσίες και Δομές  γ) Παροχή Υπηρεσιών που αποσκοπούν στη βελτίωση του βιοτικού επιπέδου και διασφαλίζουν την κοινωνική ένταξη των ωφελουμένων</vt:lpstr>
      <vt:lpstr>Αρμοδιότητες Στελεχών  Κέντρου Κοινότητας</vt:lpstr>
      <vt:lpstr>Διαφάνεια 6</vt:lpstr>
      <vt:lpstr>Διαφάνεια 7</vt:lpstr>
      <vt:lpstr>Διαφάνεια 8</vt:lpstr>
      <vt:lpstr>Διαφάνεια 9</vt:lpstr>
      <vt:lpstr>Διαφάνεια 10</vt:lpstr>
      <vt:lpstr>Αρμοδιότητες Κέντρου Κοινότητας διευρυμένου με Παράρτημα Ρομά  </vt:lpstr>
      <vt:lpstr>Διαφάνεια 12</vt:lpstr>
      <vt:lpstr>Αρμοδιότητες Στελεχών Παραρτήματος Ρομά  </vt:lpstr>
      <vt:lpstr>Διαφάνεια 14</vt:lpstr>
      <vt:lpstr>Διαφάνεια 15</vt:lpstr>
      <vt:lpstr>Διαφάνεια 16</vt:lpstr>
      <vt:lpstr>Διαφάνεια 17</vt:lpstr>
      <vt:lpstr>Διαφάνεια 18</vt:lpstr>
      <vt:lpstr>Διαφάνεια 19</vt:lpstr>
      <vt:lpstr>Διαφάνεια 20</vt:lpstr>
      <vt:lpstr>Αρμοδιότητες Κέντρου Κοινότητας διευρυμένου με  ΚΕΜ </vt:lpstr>
      <vt:lpstr>Διαφάνεια 22</vt:lpstr>
      <vt:lpstr>Αρμοδιότητες Στελεχών Παραρτήματος ΚΕΜ </vt:lpstr>
      <vt:lpstr>Διαφάνεια 24</vt:lpstr>
      <vt:lpstr>Διαφάνεια 25</vt:lpstr>
      <vt:lpstr>Διαφάνεια 26</vt:lpstr>
      <vt:lpstr>Διαφάνεια 27</vt:lpstr>
      <vt:lpstr>Διαφάνεια 28</vt:lpstr>
      <vt:lpstr>Διαφάνεια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Εκπαιδευτική παρουσίαση</dc:title>
  <dc:creator>Καλλιόπη Κουρουπάκη</dc:creator>
  <cp:lastModifiedBy>user</cp:lastModifiedBy>
  <cp:revision>275</cp:revision>
  <dcterms:created xsi:type="dcterms:W3CDTF">2017-10-08T09:16:34Z</dcterms:created>
  <dcterms:modified xsi:type="dcterms:W3CDTF">2018-02-11T14:35:43Z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TC062561681032</vt:lpwstr>
  </property>
</Properties>
</file>