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2010" y="26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24EE8-FFCA-4316-9F15-BA889272E8F8}" type="datetimeFigureOut">
              <a:rPr lang="en-US" smtClean="0"/>
              <a:t>3/12/2020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B5A22-0CFB-42FC-8E43-ED600DA59DA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24EE8-FFCA-4316-9F15-BA889272E8F8}" type="datetimeFigureOut">
              <a:rPr lang="en-US" smtClean="0"/>
              <a:t>3/12/2020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B5A22-0CFB-42FC-8E43-ED600DA59DA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24EE8-FFCA-4316-9F15-BA889272E8F8}" type="datetimeFigureOut">
              <a:rPr lang="en-US" smtClean="0"/>
              <a:t>3/12/2020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B5A22-0CFB-42FC-8E43-ED600DA59DA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24EE8-FFCA-4316-9F15-BA889272E8F8}" type="datetimeFigureOut">
              <a:rPr lang="en-US" smtClean="0"/>
              <a:t>3/12/2020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B5A22-0CFB-42FC-8E43-ED600DA59DA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24EE8-FFCA-4316-9F15-BA889272E8F8}" type="datetimeFigureOut">
              <a:rPr lang="en-US" smtClean="0"/>
              <a:t>3/12/2020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B5A22-0CFB-42FC-8E43-ED600DA59DA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24EE8-FFCA-4316-9F15-BA889272E8F8}" type="datetimeFigureOut">
              <a:rPr lang="en-US" smtClean="0"/>
              <a:t>3/12/2020</a:t>
            </a:fld>
            <a:endParaRPr lang="en-US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B5A22-0CFB-42FC-8E43-ED600DA59DA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24EE8-FFCA-4316-9F15-BA889272E8F8}" type="datetimeFigureOut">
              <a:rPr lang="en-US" smtClean="0"/>
              <a:t>3/12/2020</a:t>
            </a:fld>
            <a:endParaRPr lang="en-US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B5A22-0CFB-42FC-8E43-ED600DA59DA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24EE8-FFCA-4316-9F15-BA889272E8F8}" type="datetimeFigureOut">
              <a:rPr lang="en-US" smtClean="0"/>
              <a:t>3/12/2020</a:t>
            </a:fld>
            <a:endParaRPr lang="en-US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B5A22-0CFB-42FC-8E43-ED600DA59DA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24EE8-FFCA-4316-9F15-BA889272E8F8}" type="datetimeFigureOut">
              <a:rPr lang="en-US" smtClean="0"/>
              <a:t>3/12/2020</a:t>
            </a:fld>
            <a:endParaRPr lang="en-US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B5A22-0CFB-42FC-8E43-ED600DA59DA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24EE8-FFCA-4316-9F15-BA889272E8F8}" type="datetimeFigureOut">
              <a:rPr lang="en-US" smtClean="0"/>
              <a:t>3/12/2020</a:t>
            </a:fld>
            <a:endParaRPr lang="en-US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B5A22-0CFB-42FC-8E43-ED600DA59DA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24EE8-FFCA-4316-9F15-BA889272E8F8}" type="datetimeFigureOut">
              <a:rPr lang="en-US" smtClean="0"/>
              <a:t>3/12/2020</a:t>
            </a:fld>
            <a:endParaRPr lang="en-US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B5A22-0CFB-42FC-8E43-ED600DA59DA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724EE8-FFCA-4316-9F15-BA889272E8F8}" type="datetimeFigureOut">
              <a:rPr lang="en-US" smtClean="0"/>
              <a:t>3/12/2020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BB5A22-0CFB-42FC-8E43-ED600DA59DA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Ορθογώνιο"/>
          <p:cNvSpPr/>
          <p:nvPr/>
        </p:nvSpPr>
        <p:spPr>
          <a:xfrm>
            <a:off x="0" y="0"/>
            <a:ext cx="6858000" cy="8244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4 - TextBox"/>
          <p:cNvSpPr txBox="1"/>
          <p:nvPr/>
        </p:nvSpPr>
        <p:spPr>
          <a:xfrm>
            <a:off x="4357726" y="8858280"/>
            <a:ext cx="250029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ΙΑΤΡΙΚΟΣ ΣΥΛΛΟΓΟΣ ΑΘΗΝΩΝ</a:t>
            </a:r>
            <a:endParaRPr lang="en-US" sz="1000" dirty="0">
              <a:solidFill>
                <a:schemeClr val="tx1">
                  <a:lumMod val="85000"/>
                  <a:lumOff val="1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6" name="5 - Εικόνα" descr="iatrikos-syllogos-athino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57858" y="8302154"/>
            <a:ext cx="580970" cy="556126"/>
          </a:xfrm>
          <a:prstGeom prst="rect">
            <a:avLst/>
          </a:prstGeom>
        </p:spPr>
      </p:pic>
      <p:sp>
        <p:nvSpPr>
          <p:cNvPr id="7" name="6 - TextBox"/>
          <p:cNvSpPr txBox="1"/>
          <p:nvPr/>
        </p:nvSpPr>
        <p:spPr>
          <a:xfrm>
            <a:off x="571480" y="262566"/>
            <a:ext cx="5786478" cy="52322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l-GR" sz="280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ΚΟΡΩΝΟΪΟΣ </a:t>
            </a:r>
            <a:r>
              <a:rPr lang="en-US" sz="280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2019 </a:t>
            </a:r>
            <a:r>
              <a:rPr lang="en-US" sz="280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- </a:t>
            </a:r>
            <a:r>
              <a:rPr lang="en-US" sz="2800" dirty="0" err="1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nCoV</a:t>
            </a:r>
            <a:endParaRPr lang="en-US" sz="2800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8" name="7 - TextBox"/>
          <p:cNvSpPr txBox="1"/>
          <p:nvPr/>
        </p:nvSpPr>
        <p:spPr>
          <a:xfrm>
            <a:off x="571480" y="785786"/>
            <a:ext cx="578647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ΠΡΟΣΤΑΤΕΥΟΜΑΣΤΕ</a:t>
            </a:r>
            <a:endParaRPr lang="en-US" sz="2000" b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/>
            <a:r>
              <a:rPr lang="el-GR" sz="2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ΜΕ </a:t>
            </a:r>
            <a:r>
              <a:rPr lang="en-US" sz="2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6+1 </a:t>
            </a:r>
            <a:r>
              <a:rPr lang="el-GR" sz="2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ΑΠΛΑ ΒΗΜΑΤΑ</a:t>
            </a:r>
            <a:endParaRPr lang="en-US" sz="20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9" name="8 - TextBox"/>
          <p:cNvSpPr txBox="1"/>
          <p:nvPr/>
        </p:nvSpPr>
        <p:spPr>
          <a:xfrm>
            <a:off x="1714488" y="7522841"/>
            <a:ext cx="3528000" cy="6924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95250" indent="82550" algn="ctr"/>
            <a:r>
              <a:rPr lang="el-GR" sz="13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Ακολουθούμε</a:t>
            </a:r>
            <a:endParaRPr lang="en-US" sz="1300" b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95250" indent="82550" algn="ctr"/>
            <a:r>
              <a:rPr lang="el-GR" sz="13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τις ενημερωτικές ειδήσεις και τις οδηγίες μόνο των υπευθύνων επιστημόνων υγείας</a:t>
            </a:r>
            <a:endParaRPr lang="en-US" sz="13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B1E2F9"/>
              </a:clrFrom>
              <a:clrTo>
                <a:srgbClr val="B1E2F9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14686" y="6858016"/>
            <a:ext cx="619116" cy="61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10 - TextBox"/>
          <p:cNvSpPr txBox="1"/>
          <p:nvPr/>
        </p:nvSpPr>
        <p:spPr>
          <a:xfrm>
            <a:off x="-24" y="2357422"/>
            <a:ext cx="3168000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3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Πλύσιμο χεριών</a:t>
            </a:r>
            <a:endParaRPr lang="el-GR" sz="13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/>
            <a:r>
              <a:rPr lang="el-GR" sz="13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με σαπούνι και νερό ή αλκοολούχο διάλυμα</a:t>
            </a:r>
            <a:r>
              <a:rPr lang="el-GR" sz="13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l-GR" sz="13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καθώς και αποφυγή επαφής με τα χέρια της μύτης μας, του στόματός μας και των ματιών μας.</a:t>
            </a:r>
            <a:r>
              <a:rPr lang="en-US" sz="13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endParaRPr lang="en-US" sz="13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2" name="11 - TextBox"/>
          <p:cNvSpPr txBox="1"/>
          <p:nvPr/>
        </p:nvSpPr>
        <p:spPr>
          <a:xfrm>
            <a:off x="3571876" y="2357422"/>
            <a:ext cx="3286092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3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Κάλυψη του στόματος και της μύτης</a:t>
            </a:r>
            <a:endParaRPr lang="en-US" sz="13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/>
            <a:r>
              <a:rPr lang="el-GR" sz="13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όταν βήχουμε με ένα χαρτομάντιλο ή τον αγκώνα μας. Μετά απόρριψη του χαρτομάντιλου σε κλειστό κάδο και πλύσιμο χεριών.</a:t>
            </a:r>
            <a:endParaRPr lang="en-US" sz="13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3" name="12 - TextBox"/>
          <p:cNvSpPr txBox="1"/>
          <p:nvPr/>
        </p:nvSpPr>
        <p:spPr>
          <a:xfrm>
            <a:off x="71414" y="4093817"/>
            <a:ext cx="3168000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3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Αποφυγή στενών επαφών</a:t>
            </a:r>
          </a:p>
          <a:p>
            <a:pPr algn="ctr"/>
            <a:r>
              <a:rPr lang="el-GR" sz="13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ιδιαίτερα όταν έχουμε εμείς ή οι άλλοι πυρετό, βήχα, καταρροή κλπ</a:t>
            </a:r>
            <a:endParaRPr lang="en-US" sz="13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4" name="13 - TextBox"/>
          <p:cNvSpPr txBox="1"/>
          <p:nvPr/>
        </p:nvSpPr>
        <p:spPr>
          <a:xfrm>
            <a:off x="3571932" y="4000496"/>
            <a:ext cx="3286092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3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Με αυτά τα συμπτώματα</a:t>
            </a:r>
          </a:p>
          <a:p>
            <a:pPr algn="ctr"/>
            <a:r>
              <a:rPr lang="el-GR" sz="1300" dirty="0">
                <a:latin typeface="Tahoma" pitchFamily="34" charset="0"/>
                <a:ea typeface="Tahoma" pitchFamily="34" charset="0"/>
                <a:cs typeface="Tahoma" pitchFamily="34" charset="0"/>
              </a:rPr>
              <a:t>ά</a:t>
            </a:r>
            <a:r>
              <a:rPr lang="el-GR" sz="13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μεση τηλεφωνική επαφή με τον Εθνικό Οργανισμό Δημόσιας Υγείας και παραμονή στο σπίτι ακολουθώντας τις οδηγίες του γιατρού</a:t>
            </a:r>
            <a:endParaRPr lang="en-US" sz="13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5" name="14 - TextBox"/>
          <p:cNvSpPr txBox="1"/>
          <p:nvPr/>
        </p:nvSpPr>
        <p:spPr>
          <a:xfrm>
            <a:off x="-24" y="5951205"/>
            <a:ext cx="3168000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3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Αποφυγή μετακίνησης με τα Μέσα Μαζικής Μεταφοράς και ταξιδίου</a:t>
            </a:r>
            <a:endParaRPr lang="el-GR" sz="13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/>
            <a:r>
              <a:rPr lang="el-GR" sz="13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με αυτά τα συμπτώματα</a:t>
            </a:r>
            <a:endParaRPr lang="en-US" sz="13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6" name="15 - TextBox"/>
          <p:cNvSpPr txBox="1"/>
          <p:nvPr/>
        </p:nvSpPr>
        <p:spPr>
          <a:xfrm>
            <a:off x="3643370" y="5765409"/>
            <a:ext cx="3214630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3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Πλύσιμο χεριών πριν και μετά από κάθε δραστηριότητα </a:t>
            </a:r>
          </a:p>
          <a:p>
            <a:pPr algn="ctr"/>
            <a:r>
              <a:rPr lang="el-GR" sz="13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που συνδυάζεται με διατροφή </a:t>
            </a:r>
            <a:r>
              <a:rPr lang="en-US" sz="13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(</a:t>
            </a:r>
            <a:r>
              <a:rPr lang="el-GR" sz="13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μαγείρεμα – σερβίρισμα φαγητού</a:t>
            </a:r>
            <a:r>
              <a:rPr lang="en-US" sz="13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), </a:t>
            </a:r>
            <a:r>
              <a:rPr lang="el-GR" sz="13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φροντίδα ή νοσηλεία ασθενών και εξαρτημένων ατόμων </a:t>
            </a:r>
            <a:r>
              <a:rPr lang="en-US" sz="13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(</a:t>
            </a:r>
            <a:r>
              <a:rPr lang="el-GR" sz="13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παιδιά, ηλικιωμένοι</a:t>
            </a:r>
            <a:r>
              <a:rPr lang="en-US" sz="13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) </a:t>
            </a:r>
            <a:endParaRPr lang="en-US" sz="13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B1E2F9"/>
              </a:clrFrom>
              <a:clrTo>
                <a:srgbClr val="B1E2F9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28736" y="1643042"/>
            <a:ext cx="638176" cy="638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B1E2F9"/>
              </a:clrFrom>
              <a:clrTo>
                <a:srgbClr val="B1E2F9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28736" y="5214942"/>
            <a:ext cx="612000" cy="5660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B1E2F9"/>
              </a:clrFrom>
              <a:clrTo>
                <a:srgbClr val="B1E2F9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817264" y="5214942"/>
            <a:ext cx="612000" cy="533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B1E2F9"/>
              </a:clrFrom>
              <a:clrTo>
                <a:srgbClr val="B1E2F9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786322" y="1692743"/>
            <a:ext cx="612000" cy="5932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B1E2F9"/>
              </a:clrFrom>
              <a:clrTo>
                <a:srgbClr val="B1E2F9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28736" y="3475159"/>
            <a:ext cx="612000" cy="6537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B1E2F9"/>
              </a:clrFrom>
              <a:clrTo>
                <a:srgbClr val="B1E2F9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786322" y="3500430"/>
            <a:ext cx="612000" cy="5732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3" name="32 - Εικόνα" descr="περιφερεια αττικης.pn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1285860" y="8282280"/>
            <a:ext cx="576000" cy="576000"/>
          </a:xfrm>
          <a:prstGeom prst="rect">
            <a:avLst/>
          </a:prstGeom>
        </p:spPr>
      </p:pic>
      <p:sp>
        <p:nvSpPr>
          <p:cNvPr id="34" name="33 - TextBox"/>
          <p:cNvSpPr txBox="1"/>
          <p:nvPr/>
        </p:nvSpPr>
        <p:spPr>
          <a:xfrm>
            <a:off x="-24" y="8858280"/>
            <a:ext cx="307183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ΕΛΛΗΝΙΚΗ ΔΗΜΟΚΡΑΤΙΑ ΠΕΡΙΦΕΡΕΙΑ ΑΤΤΙΚΗΣ</a:t>
            </a:r>
            <a:endParaRPr lang="en-US" sz="1000" dirty="0">
              <a:solidFill>
                <a:schemeClr val="tx1">
                  <a:lumMod val="85000"/>
                  <a:lumOff val="1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Ορθογώνιο"/>
          <p:cNvSpPr/>
          <p:nvPr/>
        </p:nvSpPr>
        <p:spPr>
          <a:xfrm>
            <a:off x="0" y="0"/>
            <a:ext cx="6858000" cy="8244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4 - TextBox"/>
          <p:cNvSpPr txBox="1"/>
          <p:nvPr/>
        </p:nvSpPr>
        <p:spPr>
          <a:xfrm>
            <a:off x="4357726" y="8858280"/>
            <a:ext cx="250029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ATHENS MEDICAL ASSOCIATION</a:t>
            </a:r>
            <a:endParaRPr lang="en-US" sz="1000" dirty="0">
              <a:solidFill>
                <a:schemeClr val="tx1">
                  <a:lumMod val="85000"/>
                  <a:lumOff val="1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6" name="5 - Εικόνα" descr="iatrikos-syllogos-athino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57858" y="8302154"/>
            <a:ext cx="580970" cy="556126"/>
          </a:xfrm>
          <a:prstGeom prst="rect">
            <a:avLst/>
          </a:prstGeom>
        </p:spPr>
      </p:pic>
      <p:sp>
        <p:nvSpPr>
          <p:cNvPr id="7" name="6 - TextBox"/>
          <p:cNvSpPr txBox="1"/>
          <p:nvPr/>
        </p:nvSpPr>
        <p:spPr>
          <a:xfrm>
            <a:off x="571480" y="262566"/>
            <a:ext cx="5786478" cy="52322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CORONAVIRUS 2019 - </a:t>
            </a:r>
            <a:r>
              <a:rPr lang="en-US" sz="2800" dirty="0" err="1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nCoV</a:t>
            </a:r>
            <a:endParaRPr lang="en-US" sz="2800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8" name="7 - TextBox"/>
          <p:cNvSpPr txBox="1"/>
          <p:nvPr/>
        </p:nvSpPr>
        <p:spPr>
          <a:xfrm>
            <a:off x="571480" y="785786"/>
            <a:ext cx="578647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WE ARE PROTECTED </a:t>
            </a:r>
          </a:p>
          <a:p>
            <a:pPr algn="ctr"/>
            <a:r>
              <a:rPr lang="en-US" sz="2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WITH 6+1 SIMPLE STEPS</a:t>
            </a:r>
            <a:endParaRPr lang="en-US" sz="20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9" name="8 - TextBox"/>
          <p:cNvSpPr txBox="1"/>
          <p:nvPr/>
        </p:nvSpPr>
        <p:spPr>
          <a:xfrm>
            <a:off x="1714488" y="7522841"/>
            <a:ext cx="3528000" cy="6924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95250" indent="82550" algn="ctr"/>
            <a:r>
              <a:rPr lang="en-US" sz="13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We </a:t>
            </a:r>
            <a:r>
              <a:rPr lang="en-US" sz="13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follow</a:t>
            </a:r>
          </a:p>
          <a:p>
            <a:pPr marL="95250" indent="82550" algn="ctr"/>
            <a:r>
              <a:rPr lang="en-US" sz="13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the </a:t>
            </a:r>
            <a:r>
              <a:rPr lang="en-US" sz="13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informational news and instructions  only from the responsible health scientists</a:t>
            </a:r>
            <a:endParaRPr lang="en-US" sz="13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B1E2F9"/>
              </a:clrFrom>
              <a:clrTo>
                <a:srgbClr val="B1E2F9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14686" y="6858016"/>
            <a:ext cx="619116" cy="61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10 - TextBox"/>
          <p:cNvSpPr txBox="1"/>
          <p:nvPr/>
        </p:nvSpPr>
        <p:spPr>
          <a:xfrm>
            <a:off x="-24" y="2357422"/>
            <a:ext cx="316800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Hand </a:t>
            </a:r>
            <a:r>
              <a:rPr lang="en-US" sz="13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washing</a:t>
            </a:r>
            <a:r>
              <a:rPr lang="en-US" sz="13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endParaRPr lang="el-GR" sz="13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/>
            <a:r>
              <a:rPr lang="en-US" sz="13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with </a:t>
            </a:r>
            <a:r>
              <a:rPr lang="en-US" sz="13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soap and water or alcoholic solution. Avoid contact of mouse, mouth and eyes with our hands. </a:t>
            </a:r>
            <a:endParaRPr lang="en-US" sz="13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2" name="11 - TextBox"/>
          <p:cNvSpPr txBox="1"/>
          <p:nvPr/>
        </p:nvSpPr>
        <p:spPr>
          <a:xfrm>
            <a:off x="3571876" y="2357422"/>
            <a:ext cx="3286092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When </a:t>
            </a:r>
            <a:r>
              <a:rPr lang="en-US" sz="13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coughing</a:t>
            </a:r>
            <a:r>
              <a:rPr lang="en-US" sz="13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</a:t>
            </a:r>
          </a:p>
          <a:p>
            <a:pPr algn="ctr"/>
            <a:r>
              <a:rPr lang="en-US" sz="13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covering </a:t>
            </a:r>
            <a:r>
              <a:rPr lang="en-US" sz="13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the mouth and the nose with our  elbow or a tissue.  Afterwards, discard the tissue  in a closed bin and hand washing. </a:t>
            </a:r>
            <a:endParaRPr lang="en-US" sz="13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3" name="12 - TextBox"/>
          <p:cNvSpPr txBox="1"/>
          <p:nvPr/>
        </p:nvSpPr>
        <p:spPr>
          <a:xfrm>
            <a:off x="71414" y="4093817"/>
            <a:ext cx="3168000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Avoid </a:t>
            </a:r>
            <a:r>
              <a:rPr lang="en-US" sz="13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close contacts </a:t>
            </a:r>
            <a:endParaRPr lang="el-GR" sz="1300" b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/>
            <a:r>
              <a:rPr lang="en-US" sz="13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especially </a:t>
            </a:r>
            <a:r>
              <a:rPr lang="en-US" sz="13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in case of a fever, cough or running nose.</a:t>
            </a:r>
            <a:endParaRPr lang="en-US" sz="13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4" name="13 - TextBox"/>
          <p:cNvSpPr txBox="1"/>
          <p:nvPr/>
        </p:nvSpPr>
        <p:spPr>
          <a:xfrm>
            <a:off x="3571932" y="4071934"/>
            <a:ext cx="3286092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If </a:t>
            </a:r>
            <a:r>
              <a:rPr lang="en-US" sz="13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there are </a:t>
            </a:r>
            <a:r>
              <a:rPr lang="en-US" sz="13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these </a:t>
            </a:r>
            <a:r>
              <a:rPr lang="en-US" sz="13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symptoms </a:t>
            </a:r>
            <a:endParaRPr lang="el-GR" sz="1300" b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/>
            <a:r>
              <a:rPr lang="en-US" sz="13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telephone </a:t>
            </a:r>
            <a:r>
              <a:rPr lang="en-US" sz="13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contact with </a:t>
            </a:r>
            <a:r>
              <a:rPr lang="en-US" sz="13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the National Organization </a:t>
            </a:r>
            <a:r>
              <a:rPr lang="en-US" sz="13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of Public Health </a:t>
            </a:r>
            <a:r>
              <a:rPr lang="en-US" sz="13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and </a:t>
            </a:r>
            <a:r>
              <a:rPr lang="en-US" sz="13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home stay following the doctor’s instructions).</a:t>
            </a:r>
            <a:endParaRPr lang="en-US" sz="13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5" name="14 - TextBox"/>
          <p:cNvSpPr txBox="1"/>
          <p:nvPr/>
        </p:nvSpPr>
        <p:spPr>
          <a:xfrm>
            <a:off x="-24" y="5951205"/>
            <a:ext cx="3168000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Avoid transportation and travelling</a:t>
            </a:r>
            <a:r>
              <a:rPr lang="en-US" sz="13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if  there </a:t>
            </a:r>
            <a:r>
              <a:rPr lang="en-US" sz="13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are any </a:t>
            </a:r>
            <a:r>
              <a:rPr lang="en-US" sz="13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symptoms</a:t>
            </a:r>
            <a:endParaRPr lang="en-US" sz="13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6" name="15 - TextBox"/>
          <p:cNvSpPr txBox="1"/>
          <p:nvPr/>
        </p:nvSpPr>
        <p:spPr>
          <a:xfrm>
            <a:off x="3643370" y="5765409"/>
            <a:ext cx="3286092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Hand </a:t>
            </a:r>
            <a:r>
              <a:rPr lang="en-US" sz="13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washing after any activity related with nutrition </a:t>
            </a:r>
            <a:r>
              <a:rPr lang="en-US" sz="13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(cooking, serving), care or hospitalization of patients or dependent people (children, elderly people) </a:t>
            </a:r>
            <a:endParaRPr lang="en-US" sz="13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B1E2F9"/>
              </a:clrFrom>
              <a:clrTo>
                <a:srgbClr val="B1E2F9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28736" y="1643042"/>
            <a:ext cx="638176" cy="638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B1E2F9"/>
              </a:clrFrom>
              <a:clrTo>
                <a:srgbClr val="B1E2F9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28736" y="5214942"/>
            <a:ext cx="612000" cy="5660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B1E2F9"/>
              </a:clrFrom>
              <a:clrTo>
                <a:srgbClr val="B1E2F9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817264" y="5214942"/>
            <a:ext cx="612000" cy="533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B1E2F9"/>
              </a:clrFrom>
              <a:clrTo>
                <a:srgbClr val="B1E2F9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786322" y="1692743"/>
            <a:ext cx="612000" cy="5932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B1E2F9"/>
              </a:clrFrom>
              <a:clrTo>
                <a:srgbClr val="B1E2F9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28736" y="3475159"/>
            <a:ext cx="612000" cy="6537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B1E2F9"/>
              </a:clrFrom>
              <a:clrTo>
                <a:srgbClr val="B1E2F9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786322" y="3500430"/>
            <a:ext cx="612000" cy="5732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3" name="32 - Εικόνα" descr="περιφερεια αττικης.pn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1285860" y="8282280"/>
            <a:ext cx="576000" cy="576000"/>
          </a:xfrm>
          <a:prstGeom prst="rect">
            <a:avLst/>
          </a:prstGeom>
        </p:spPr>
      </p:pic>
      <p:sp>
        <p:nvSpPr>
          <p:cNvPr id="34" name="33 - TextBox"/>
          <p:cNvSpPr txBox="1"/>
          <p:nvPr/>
        </p:nvSpPr>
        <p:spPr>
          <a:xfrm>
            <a:off x="-24" y="8858280"/>
            <a:ext cx="307183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HELLENIC REPUBIC REGION OF ATTICA</a:t>
            </a:r>
            <a:endParaRPr lang="en-US" sz="1000" dirty="0">
              <a:solidFill>
                <a:schemeClr val="tx1">
                  <a:lumMod val="85000"/>
                  <a:lumOff val="1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</TotalTime>
  <Words>321</Words>
  <Application>Microsoft Office PowerPoint</Application>
  <PresentationFormat>Προβολή στην οθόνη (4:3)</PresentationFormat>
  <Paragraphs>36</Paragraphs>
  <Slides>2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</vt:i4>
      </vt:variant>
    </vt:vector>
  </HeadingPairs>
  <TitlesOfParts>
    <vt:vector size="3" baseType="lpstr">
      <vt:lpstr>Θέμα του Office</vt:lpstr>
      <vt:lpstr>Διαφάνεια 1</vt:lpstr>
      <vt:lpstr>Διαφάνεια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User</dc:creator>
  <cp:lastModifiedBy>User</cp:lastModifiedBy>
  <cp:revision>9</cp:revision>
  <dcterms:created xsi:type="dcterms:W3CDTF">2020-03-12T07:13:39Z</dcterms:created>
  <dcterms:modified xsi:type="dcterms:W3CDTF">2020-03-12T08:50:02Z</dcterms:modified>
</cp:coreProperties>
</file>